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 id="2147483665" r:id="rId7"/>
    <p:sldMasterId id="2147483666" r:id="rId8"/>
    <p:sldMasterId id="2147483667" r:id="rId9"/>
    <p:sldMasterId id="2147483668" r:id="rId10"/>
    <p:sldMasterId id="2147483669" r:id="rId11"/>
    <p:sldMasterId id="2147483670" r:id="rId12"/>
    <p:sldMasterId id="214748367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Lst>
  <p:sldSz cy="6858000" cx="9144000"/>
  <p:notesSz cx="6858000" cy="9144000"/>
  <p:embeddedFontLst>
    <p:embeddedFont>
      <p:font typeface="Libre Franklin"/>
      <p:regular r:id="rId203"/>
      <p:bold r:id="rId204"/>
      <p:italic r:id="rId205"/>
      <p:boldItalic r:id="rId206"/>
    </p:embeddedFont>
    <p:embeddedFont>
      <p:font typeface="Constantia"/>
      <p:regular r:id="rId207"/>
      <p:bold r:id="rId208"/>
      <p:italic r:id="rId209"/>
      <p:boldItalic r:id="rId210"/>
    </p:embeddedFont>
    <p:embeddedFont>
      <p:font typeface="Tahoma"/>
      <p:regular r:id="rId211"/>
      <p:bold r:id="rId212"/>
    </p:embeddedFont>
    <p:embeddedFont>
      <p:font typeface="Century Schoolbook"/>
      <p:regular r:id="rId213"/>
      <p:bold r:id="rId214"/>
      <p:italic r:id="rId215"/>
      <p:boldItalic r:id="rId216"/>
    </p:embeddedFont>
    <p:embeddedFont>
      <p:font typeface="Libre Baskerville"/>
      <p:regular r:id="rId217"/>
      <p:bold r:id="rId218"/>
      <p:italic r:id="rId219"/>
    </p:embeddedFont>
    <p:embeddedFont>
      <p:font typeface="Noto Sans Symbols"/>
      <p:regular r:id="rId220"/>
      <p:bold r:id="rId2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57D902-F366-46F8-9BA7-D571FCFC4296}">
  <a:tblStyle styleId="{0A57D902-F366-46F8-9BA7-D571FCFC429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190" Type="http://schemas.openxmlformats.org/officeDocument/2006/relationships/slide" Target="slides/slide17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194" Type="http://schemas.openxmlformats.org/officeDocument/2006/relationships/slide" Target="slides/slide180.xml"/><Relationship Id="rId43" Type="http://schemas.openxmlformats.org/officeDocument/2006/relationships/slide" Target="slides/slide29.xml"/><Relationship Id="rId193" Type="http://schemas.openxmlformats.org/officeDocument/2006/relationships/slide" Target="slides/slide179.xml"/><Relationship Id="rId46" Type="http://schemas.openxmlformats.org/officeDocument/2006/relationships/slide" Target="slides/slide32.xml"/><Relationship Id="rId192" Type="http://schemas.openxmlformats.org/officeDocument/2006/relationships/slide" Target="slides/slide178.xml"/><Relationship Id="rId45" Type="http://schemas.openxmlformats.org/officeDocument/2006/relationships/slide" Target="slides/slide31.xml"/><Relationship Id="rId191" Type="http://schemas.openxmlformats.org/officeDocument/2006/relationships/slide" Target="slides/slide177.xml"/><Relationship Id="rId48" Type="http://schemas.openxmlformats.org/officeDocument/2006/relationships/slide" Target="slides/slide34.xml"/><Relationship Id="rId187" Type="http://schemas.openxmlformats.org/officeDocument/2006/relationships/slide" Target="slides/slide173.xml"/><Relationship Id="rId47" Type="http://schemas.openxmlformats.org/officeDocument/2006/relationships/slide" Target="slides/slide33.xml"/><Relationship Id="rId186" Type="http://schemas.openxmlformats.org/officeDocument/2006/relationships/slide" Target="slides/slide172.xml"/><Relationship Id="rId185" Type="http://schemas.openxmlformats.org/officeDocument/2006/relationships/slide" Target="slides/slide171.xml"/><Relationship Id="rId49" Type="http://schemas.openxmlformats.org/officeDocument/2006/relationships/slide" Target="slides/slide35.xml"/><Relationship Id="rId184" Type="http://schemas.openxmlformats.org/officeDocument/2006/relationships/slide" Target="slides/slide170.xml"/><Relationship Id="rId189" Type="http://schemas.openxmlformats.org/officeDocument/2006/relationships/slide" Target="slides/slide175.xml"/><Relationship Id="rId188" Type="http://schemas.openxmlformats.org/officeDocument/2006/relationships/slide" Target="slides/slide174.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183" Type="http://schemas.openxmlformats.org/officeDocument/2006/relationships/slide" Target="slides/slide169.xml"/><Relationship Id="rId32" Type="http://schemas.openxmlformats.org/officeDocument/2006/relationships/slide" Target="slides/slide18.xml"/><Relationship Id="rId182" Type="http://schemas.openxmlformats.org/officeDocument/2006/relationships/slide" Target="slides/slide168.xml"/><Relationship Id="rId35" Type="http://schemas.openxmlformats.org/officeDocument/2006/relationships/slide" Target="slides/slide21.xml"/><Relationship Id="rId181" Type="http://schemas.openxmlformats.org/officeDocument/2006/relationships/slide" Target="slides/slide167.xml"/><Relationship Id="rId34" Type="http://schemas.openxmlformats.org/officeDocument/2006/relationships/slide" Target="slides/slide20.xml"/><Relationship Id="rId180" Type="http://schemas.openxmlformats.org/officeDocument/2006/relationships/slide" Target="slides/slide166.xml"/><Relationship Id="rId37" Type="http://schemas.openxmlformats.org/officeDocument/2006/relationships/slide" Target="slides/slide23.xml"/><Relationship Id="rId176" Type="http://schemas.openxmlformats.org/officeDocument/2006/relationships/slide" Target="slides/slide162.xml"/><Relationship Id="rId36" Type="http://schemas.openxmlformats.org/officeDocument/2006/relationships/slide" Target="slides/slide22.xml"/><Relationship Id="rId175" Type="http://schemas.openxmlformats.org/officeDocument/2006/relationships/slide" Target="slides/slide161.xml"/><Relationship Id="rId39" Type="http://schemas.openxmlformats.org/officeDocument/2006/relationships/slide" Target="slides/slide25.xml"/><Relationship Id="rId174" Type="http://schemas.openxmlformats.org/officeDocument/2006/relationships/slide" Target="slides/slide160.xml"/><Relationship Id="rId38" Type="http://schemas.openxmlformats.org/officeDocument/2006/relationships/slide" Target="slides/slide24.xml"/><Relationship Id="rId173" Type="http://schemas.openxmlformats.org/officeDocument/2006/relationships/slide" Target="slides/slide159.xml"/><Relationship Id="rId179" Type="http://schemas.openxmlformats.org/officeDocument/2006/relationships/slide" Target="slides/slide165.xml"/><Relationship Id="rId178" Type="http://schemas.openxmlformats.org/officeDocument/2006/relationships/slide" Target="slides/slide164.xml"/><Relationship Id="rId177" Type="http://schemas.openxmlformats.org/officeDocument/2006/relationships/slide" Target="slides/slide163.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 Target="slides/slide1.xml"/><Relationship Id="rId198" Type="http://schemas.openxmlformats.org/officeDocument/2006/relationships/slide" Target="slides/slide184.xml"/><Relationship Id="rId14" Type="http://schemas.openxmlformats.org/officeDocument/2006/relationships/notesMaster" Target="notesMasters/notesMaster1.xml"/><Relationship Id="rId197" Type="http://schemas.openxmlformats.org/officeDocument/2006/relationships/slide" Target="slides/slide183.xml"/><Relationship Id="rId17" Type="http://schemas.openxmlformats.org/officeDocument/2006/relationships/slide" Target="slides/slide3.xml"/><Relationship Id="rId196" Type="http://schemas.openxmlformats.org/officeDocument/2006/relationships/slide" Target="slides/slide182.xml"/><Relationship Id="rId16" Type="http://schemas.openxmlformats.org/officeDocument/2006/relationships/slide" Target="slides/slide2.xml"/><Relationship Id="rId195" Type="http://schemas.openxmlformats.org/officeDocument/2006/relationships/slide" Target="slides/slide181.xml"/><Relationship Id="rId19" Type="http://schemas.openxmlformats.org/officeDocument/2006/relationships/slide" Target="slides/slide5.xml"/><Relationship Id="rId18" Type="http://schemas.openxmlformats.org/officeDocument/2006/relationships/slide" Target="slides/slide4.xml"/><Relationship Id="rId199" Type="http://schemas.openxmlformats.org/officeDocument/2006/relationships/slide" Target="slides/slide185.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slide" Target="slides/slide136.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5.xml"/><Relationship Id="rId4" Type="http://schemas.openxmlformats.org/officeDocument/2006/relationships/tableStyles" Target="tableStyles.xml"/><Relationship Id="rId148" Type="http://schemas.openxmlformats.org/officeDocument/2006/relationships/slide" Target="slides/slide134.xml"/><Relationship Id="rId9" Type="http://schemas.openxmlformats.org/officeDocument/2006/relationships/slideMaster" Target="slideMasters/slideMaster5.xml"/><Relationship Id="rId143" Type="http://schemas.openxmlformats.org/officeDocument/2006/relationships/slide" Target="slides/slide129.xml"/><Relationship Id="rId142" Type="http://schemas.openxmlformats.org/officeDocument/2006/relationships/slide" Target="slides/slide128.xml"/><Relationship Id="rId141" Type="http://schemas.openxmlformats.org/officeDocument/2006/relationships/slide" Target="slides/slide127.xml"/><Relationship Id="rId140" Type="http://schemas.openxmlformats.org/officeDocument/2006/relationships/slide" Target="slides/slide126.xml"/><Relationship Id="rId5" Type="http://schemas.openxmlformats.org/officeDocument/2006/relationships/slideMaster" Target="slideMasters/slideMaster1.xml"/><Relationship Id="rId147" Type="http://schemas.openxmlformats.org/officeDocument/2006/relationships/slide" Target="slides/slide133.xml"/><Relationship Id="rId6" Type="http://schemas.openxmlformats.org/officeDocument/2006/relationships/slideMaster" Target="slideMasters/slideMaster2.xml"/><Relationship Id="rId146" Type="http://schemas.openxmlformats.org/officeDocument/2006/relationships/slide" Target="slides/slide132.xml"/><Relationship Id="rId7" Type="http://schemas.openxmlformats.org/officeDocument/2006/relationships/slideMaster" Target="slideMasters/slideMaster3.xml"/><Relationship Id="rId145" Type="http://schemas.openxmlformats.org/officeDocument/2006/relationships/slide" Target="slides/slide131.xml"/><Relationship Id="rId8" Type="http://schemas.openxmlformats.org/officeDocument/2006/relationships/slideMaster" Target="slideMasters/slideMaster4.xml"/><Relationship Id="rId144" Type="http://schemas.openxmlformats.org/officeDocument/2006/relationships/slide" Target="slides/slide130.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slide" Target="slides/slide125.xml"/><Relationship Id="rId138" Type="http://schemas.openxmlformats.org/officeDocument/2006/relationships/slide" Target="slides/slide124.xml"/><Relationship Id="rId137" Type="http://schemas.openxmlformats.org/officeDocument/2006/relationships/slide" Target="slides/slide123.xml"/><Relationship Id="rId132" Type="http://schemas.openxmlformats.org/officeDocument/2006/relationships/slide" Target="slides/slide118.xml"/><Relationship Id="rId131" Type="http://schemas.openxmlformats.org/officeDocument/2006/relationships/slide" Target="slides/slide117.xml"/><Relationship Id="rId130" Type="http://schemas.openxmlformats.org/officeDocument/2006/relationships/slide" Target="slides/slide116.xml"/><Relationship Id="rId136" Type="http://schemas.openxmlformats.org/officeDocument/2006/relationships/slide" Target="slides/slide122.xml"/><Relationship Id="rId135" Type="http://schemas.openxmlformats.org/officeDocument/2006/relationships/slide" Target="slides/slide121.xml"/><Relationship Id="rId134" Type="http://schemas.openxmlformats.org/officeDocument/2006/relationships/slide" Target="slides/slide120.xml"/><Relationship Id="rId133" Type="http://schemas.openxmlformats.org/officeDocument/2006/relationships/slide" Target="slides/slide119.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172" Type="http://schemas.openxmlformats.org/officeDocument/2006/relationships/slide" Target="slides/slide158.xml"/><Relationship Id="rId65" Type="http://schemas.openxmlformats.org/officeDocument/2006/relationships/slide" Target="slides/slide51.xml"/><Relationship Id="rId171" Type="http://schemas.openxmlformats.org/officeDocument/2006/relationships/slide" Target="slides/slide157.xml"/><Relationship Id="rId68" Type="http://schemas.openxmlformats.org/officeDocument/2006/relationships/slide" Target="slides/slide54.xml"/><Relationship Id="rId170" Type="http://schemas.openxmlformats.org/officeDocument/2006/relationships/slide" Target="slides/slide156.xml"/><Relationship Id="rId67" Type="http://schemas.openxmlformats.org/officeDocument/2006/relationships/slide" Target="slides/slide53.xml"/><Relationship Id="rId60" Type="http://schemas.openxmlformats.org/officeDocument/2006/relationships/slide" Target="slides/slide46.xml"/><Relationship Id="rId165" Type="http://schemas.openxmlformats.org/officeDocument/2006/relationships/slide" Target="slides/slide151.xml"/><Relationship Id="rId69" Type="http://schemas.openxmlformats.org/officeDocument/2006/relationships/slide" Target="slides/slide55.xml"/><Relationship Id="rId164" Type="http://schemas.openxmlformats.org/officeDocument/2006/relationships/slide" Target="slides/slide150.xml"/><Relationship Id="rId163" Type="http://schemas.openxmlformats.org/officeDocument/2006/relationships/slide" Target="slides/slide149.xml"/><Relationship Id="rId162" Type="http://schemas.openxmlformats.org/officeDocument/2006/relationships/slide" Target="slides/slide148.xml"/><Relationship Id="rId169" Type="http://schemas.openxmlformats.org/officeDocument/2006/relationships/slide" Target="slides/slide155.xml"/><Relationship Id="rId168" Type="http://schemas.openxmlformats.org/officeDocument/2006/relationships/slide" Target="slides/slide154.xml"/><Relationship Id="rId167" Type="http://schemas.openxmlformats.org/officeDocument/2006/relationships/slide" Target="slides/slide153.xml"/><Relationship Id="rId166" Type="http://schemas.openxmlformats.org/officeDocument/2006/relationships/slide" Target="slides/slide152.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161" Type="http://schemas.openxmlformats.org/officeDocument/2006/relationships/slide" Target="slides/slide147.xml"/><Relationship Id="rId54" Type="http://schemas.openxmlformats.org/officeDocument/2006/relationships/slide" Target="slides/slide40.xml"/><Relationship Id="rId160" Type="http://schemas.openxmlformats.org/officeDocument/2006/relationships/slide" Target="slides/slide146.xml"/><Relationship Id="rId57" Type="http://schemas.openxmlformats.org/officeDocument/2006/relationships/slide" Target="slides/slide43.xml"/><Relationship Id="rId56" Type="http://schemas.openxmlformats.org/officeDocument/2006/relationships/slide" Target="slides/slide42.xml"/><Relationship Id="rId159" Type="http://schemas.openxmlformats.org/officeDocument/2006/relationships/slide" Target="slides/slide145.xml"/><Relationship Id="rId59" Type="http://schemas.openxmlformats.org/officeDocument/2006/relationships/slide" Target="slides/slide45.xml"/><Relationship Id="rId154" Type="http://schemas.openxmlformats.org/officeDocument/2006/relationships/slide" Target="slides/slide140.xml"/><Relationship Id="rId58" Type="http://schemas.openxmlformats.org/officeDocument/2006/relationships/slide" Target="slides/slide44.xml"/><Relationship Id="rId153" Type="http://schemas.openxmlformats.org/officeDocument/2006/relationships/slide" Target="slides/slide139.xml"/><Relationship Id="rId152" Type="http://schemas.openxmlformats.org/officeDocument/2006/relationships/slide" Target="slides/slide138.xml"/><Relationship Id="rId151" Type="http://schemas.openxmlformats.org/officeDocument/2006/relationships/slide" Target="slides/slide137.xml"/><Relationship Id="rId158" Type="http://schemas.openxmlformats.org/officeDocument/2006/relationships/slide" Target="slides/slide144.xml"/><Relationship Id="rId157" Type="http://schemas.openxmlformats.org/officeDocument/2006/relationships/slide" Target="slides/slide143.xml"/><Relationship Id="rId156" Type="http://schemas.openxmlformats.org/officeDocument/2006/relationships/slide" Target="slides/slide142.xml"/><Relationship Id="rId155" Type="http://schemas.openxmlformats.org/officeDocument/2006/relationships/slide" Target="slides/slide14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220" Type="http://schemas.openxmlformats.org/officeDocument/2006/relationships/font" Target="fonts/NotoSansSymbols-regular.fntdata"/><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221" Type="http://schemas.openxmlformats.org/officeDocument/2006/relationships/font" Target="fonts/NotoSansSymbols-bold.fntdata"/><Relationship Id="rId217" Type="http://schemas.openxmlformats.org/officeDocument/2006/relationships/font" Target="fonts/LibreBaskerville-regular.fntdata"/><Relationship Id="rId216" Type="http://schemas.openxmlformats.org/officeDocument/2006/relationships/font" Target="fonts/CenturySchoolbook-boldItalic.fntdata"/><Relationship Id="rId215" Type="http://schemas.openxmlformats.org/officeDocument/2006/relationships/font" Target="fonts/CenturySchoolbook-italic.fntdata"/><Relationship Id="rId214" Type="http://schemas.openxmlformats.org/officeDocument/2006/relationships/font" Target="fonts/CenturySchoolbook-bold.fntdata"/><Relationship Id="rId219" Type="http://schemas.openxmlformats.org/officeDocument/2006/relationships/font" Target="fonts/LibreBaskerville-italic.fntdata"/><Relationship Id="rId218" Type="http://schemas.openxmlformats.org/officeDocument/2006/relationships/font" Target="fonts/LibreBaskerville-bold.fntdata"/><Relationship Id="rId213" Type="http://schemas.openxmlformats.org/officeDocument/2006/relationships/font" Target="fonts/CenturySchoolbook-regular.fntdata"/><Relationship Id="rId212" Type="http://schemas.openxmlformats.org/officeDocument/2006/relationships/font" Target="fonts/Tahoma-bold.fntdata"/><Relationship Id="rId211" Type="http://schemas.openxmlformats.org/officeDocument/2006/relationships/font" Target="fonts/Tahoma-regular.fntdata"/><Relationship Id="rId210" Type="http://schemas.openxmlformats.org/officeDocument/2006/relationships/font" Target="fonts/Constantia-boldItalic.fntdata"/><Relationship Id="rId129" Type="http://schemas.openxmlformats.org/officeDocument/2006/relationships/slide" Target="slides/slide115.xml"/><Relationship Id="rId128" Type="http://schemas.openxmlformats.org/officeDocument/2006/relationships/slide" Target="slides/slide114.xml"/><Relationship Id="rId127" Type="http://schemas.openxmlformats.org/officeDocument/2006/relationships/slide" Target="slides/slide113.xml"/><Relationship Id="rId126" Type="http://schemas.openxmlformats.org/officeDocument/2006/relationships/slide" Target="slides/slide112.xml"/><Relationship Id="rId121" Type="http://schemas.openxmlformats.org/officeDocument/2006/relationships/slide" Target="slides/slide107.xml"/><Relationship Id="rId120" Type="http://schemas.openxmlformats.org/officeDocument/2006/relationships/slide" Target="slides/slide106.xml"/><Relationship Id="rId125" Type="http://schemas.openxmlformats.org/officeDocument/2006/relationships/slide" Target="slides/slide111.xml"/><Relationship Id="rId124" Type="http://schemas.openxmlformats.org/officeDocument/2006/relationships/slide" Target="slides/slide110.xml"/><Relationship Id="rId123" Type="http://schemas.openxmlformats.org/officeDocument/2006/relationships/slide" Target="slides/slide109.xml"/><Relationship Id="rId122" Type="http://schemas.openxmlformats.org/officeDocument/2006/relationships/slide" Target="slides/slide108.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99" Type="http://schemas.openxmlformats.org/officeDocument/2006/relationships/slide" Target="slides/slide85.xml"/><Relationship Id="rId98" Type="http://schemas.openxmlformats.org/officeDocument/2006/relationships/slide" Target="slides/slide84.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117" Type="http://schemas.openxmlformats.org/officeDocument/2006/relationships/slide" Target="slides/slide103.xml"/><Relationship Id="rId116" Type="http://schemas.openxmlformats.org/officeDocument/2006/relationships/slide" Target="slides/slide102.xml"/><Relationship Id="rId115" Type="http://schemas.openxmlformats.org/officeDocument/2006/relationships/slide" Target="slides/slide101.xml"/><Relationship Id="rId119" Type="http://schemas.openxmlformats.org/officeDocument/2006/relationships/slide" Target="slides/slide105.xml"/><Relationship Id="rId110" Type="http://schemas.openxmlformats.org/officeDocument/2006/relationships/slide" Target="slides/slide96.xml"/><Relationship Id="rId114" Type="http://schemas.openxmlformats.org/officeDocument/2006/relationships/slide" Target="slides/slide100.xml"/><Relationship Id="rId113" Type="http://schemas.openxmlformats.org/officeDocument/2006/relationships/slide" Target="slides/slide99.xml"/><Relationship Id="rId112" Type="http://schemas.openxmlformats.org/officeDocument/2006/relationships/slide" Target="slides/slide98.xml"/><Relationship Id="rId111" Type="http://schemas.openxmlformats.org/officeDocument/2006/relationships/slide" Target="slides/slide97.xml"/><Relationship Id="rId206" Type="http://schemas.openxmlformats.org/officeDocument/2006/relationships/font" Target="fonts/LibreFranklin-boldItalic.fntdata"/><Relationship Id="rId205" Type="http://schemas.openxmlformats.org/officeDocument/2006/relationships/font" Target="fonts/LibreFranklin-italic.fntdata"/><Relationship Id="rId204" Type="http://schemas.openxmlformats.org/officeDocument/2006/relationships/font" Target="fonts/LibreFranklin-bold.fntdata"/><Relationship Id="rId203" Type="http://schemas.openxmlformats.org/officeDocument/2006/relationships/font" Target="fonts/LibreFranklin-regular.fntdata"/><Relationship Id="rId209" Type="http://schemas.openxmlformats.org/officeDocument/2006/relationships/font" Target="fonts/Constantia-italic.fntdata"/><Relationship Id="rId208" Type="http://schemas.openxmlformats.org/officeDocument/2006/relationships/font" Target="fonts/Constantia-bold.fntdata"/><Relationship Id="rId207" Type="http://schemas.openxmlformats.org/officeDocument/2006/relationships/font" Target="fonts/Constantia-regular.fntdata"/><Relationship Id="rId202" Type="http://schemas.openxmlformats.org/officeDocument/2006/relationships/slide" Target="slides/slide188.xml"/><Relationship Id="rId201" Type="http://schemas.openxmlformats.org/officeDocument/2006/relationships/slide" Target="slides/slide187.xml"/><Relationship Id="rId200"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0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310" name="Google Shape;1310;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11" name="Google Shape;1311;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399" name="Google Shape;139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00" name="Google Shape;1400;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414" name="Google Shape;141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15" name="Google Shape;141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423" name="Google Shape;1423;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24" name="Google Shape;1424;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551" name="Google Shape;1551;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52" name="Google Shape;1552;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565" name="Google Shape;1565;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66" name="Google Shape;1566;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4: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4" name="Google Shape;38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6" name="Google Shape;1606;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2" name="Google Shape;161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6" name="Google Shape;1646;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5:notes"/>
          <p:cNvSpPr/>
          <p:nvPr>
            <p:ph idx="2" type="sldImg"/>
          </p:nvPr>
        </p:nvSpPr>
        <p:spPr>
          <a:xfrm>
            <a:off x="1171575" y="-44450"/>
            <a:ext cx="4514850" cy="3386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0" name="Google Shape;40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3" name="Google Shape;165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7" name="Google Shape;1667;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7" name="Google Shape;1687;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4" name="Google Shape;169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58: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08" name="Google Shape;1708;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59: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24" name="Google Shape;1724;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1171575" y="-44450"/>
            <a:ext cx="4514850" cy="3386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6" name="Google Shape;40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8" name="Google Shape;1758;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6" name="Google Shape;1776;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64: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82" name="Google Shape;1782;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165: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815" name="Google Shape;1815;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9" name="Google Shape;1869;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7" name="Google Shape;1887;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7" name="Google Shape;1897;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7: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2" name="Google Shape;41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1" name="Google Shape;195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0" name="Google Shape;1970;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7" name="Google Shape;2007;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3" name="Google Shape;2013;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6" name="Google Shape;2026;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4" name="Google Shape;2044;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0" name="Google Shape;2050;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8: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6" name="Google Shape;205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1" name="Google Shape;2061;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8" name="Google Shape;2068;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8" name="Google Shape;2088;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4" name="Google Shape;2094;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0" name="Google Shape;2100;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6" name="Google Shape;2106;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en-US" sz="1800" u="none">
                <a:solidFill>
                  <a:schemeClr val="dk1"/>
                </a:solidFill>
                <a:latin typeface="Arial"/>
                <a:ea typeface="Arial"/>
                <a:cs typeface="Arial"/>
                <a:sym typeface="Arial"/>
              </a:rPr>
              <a:t>‹#›</a:t>
            </a:fld>
            <a:endParaRPr/>
          </a:p>
        </p:txBody>
      </p:sp>
      <p:sp>
        <p:nvSpPr>
          <p:cNvPr id="451" name="Google Shape;451;p19: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452" name="Google Shape;452;p19: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0: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909" name="Google Shape;90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10" name="Google Shape;91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5: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246" name="Google Shape;246;p6: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47" name="Google Shape;247;p6: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298" name="Google Shape;298;p7: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99" name="Google Shape;299;p7: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266" name="Google Shape;1266;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67" name="Google Shape;1267;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 name="Google Shape;128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2" name="Google Shape;129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20" name="Google Shape;20;p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 name="Shape 93"/>
        <p:cNvGrpSpPr/>
        <p:nvPr/>
      </p:nvGrpSpPr>
      <p:grpSpPr>
        <a:xfrm>
          <a:off x="0" y="0"/>
          <a:ext cx="0" cy="0"/>
          <a:chOff x="0" y="0"/>
          <a:chExt cx="0" cy="0"/>
        </a:xfrm>
      </p:grpSpPr>
      <p:sp>
        <p:nvSpPr>
          <p:cNvPr id="94" name="Google Shape;94;p14"/>
          <p:cNvSpPr txBox="1"/>
          <p:nvPr>
            <p:ph type="title"/>
          </p:nvPr>
        </p:nvSpPr>
        <p:spPr>
          <a:xfrm>
            <a:off x="457200" y="277813"/>
            <a:ext cx="8229600" cy="113982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6" name="Google Shape;96;p14"/>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7" name="Google Shape;97;p14"/>
          <p:cNvSpPr txBox="1"/>
          <p:nvPr>
            <p:ph idx="10" type="dt"/>
          </p:nvPr>
        </p:nvSpPr>
        <p:spPr>
          <a:xfrm>
            <a:off x="457200" y="6248400"/>
            <a:ext cx="2133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4"/>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4"/>
          <p:cNvSpPr txBox="1"/>
          <p:nvPr>
            <p:ph idx="12" type="sldNum"/>
          </p:nvPr>
        </p:nvSpPr>
        <p:spPr>
          <a:xfrm>
            <a:off x="6553200" y="6248400"/>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16"/>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113" name="Google Shape;113;p16"/>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5" name="Shape 125"/>
        <p:cNvGrpSpPr/>
        <p:nvPr/>
      </p:nvGrpSpPr>
      <p:grpSpPr>
        <a:xfrm>
          <a:off x="0" y="0"/>
          <a:ext cx="0" cy="0"/>
          <a:chOff x="0" y="0"/>
          <a:chExt cx="0" cy="0"/>
        </a:xfrm>
      </p:grpSpPr>
      <p:sp>
        <p:nvSpPr>
          <p:cNvPr id="126" name="Google Shape;126;p18"/>
          <p:cNvSpPr txBox="1"/>
          <p:nvPr>
            <p:ph type="title"/>
          </p:nvPr>
        </p:nvSpPr>
        <p:spPr>
          <a:xfrm>
            <a:off x="457200" y="277813"/>
            <a:ext cx="8229600" cy="113982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8" name="Google Shape;128;p18"/>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9" name="Google Shape;129;p18"/>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30" name="Google Shape;130;p1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44" name="Shape 144"/>
        <p:cNvGrpSpPr/>
        <p:nvPr/>
      </p:nvGrpSpPr>
      <p:grpSpPr>
        <a:xfrm>
          <a:off x="0" y="0"/>
          <a:ext cx="0" cy="0"/>
          <a:chOff x="0" y="0"/>
          <a:chExt cx="0" cy="0"/>
        </a:xfrm>
      </p:grpSpPr>
      <p:sp>
        <p:nvSpPr>
          <p:cNvPr id="145" name="Google Shape;145;p20"/>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0"/>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47" name="Google Shape;147;p2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0"/>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0"/>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2"/>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2"/>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3" name="Google Shape;163;p22"/>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4" name="Google Shape;164;p2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8" name="Shape 178"/>
        <p:cNvGrpSpPr/>
        <p:nvPr/>
      </p:nvGrpSpPr>
      <p:grpSpPr>
        <a:xfrm>
          <a:off x="0" y="0"/>
          <a:ext cx="0" cy="0"/>
          <a:chOff x="0" y="0"/>
          <a:chExt cx="0" cy="0"/>
        </a:xfrm>
      </p:grpSpPr>
      <p:sp>
        <p:nvSpPr>
          <p:cNvPr id="179" name="Google Shape;179;p2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81" name="Google Shape;181;p2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182" name="Google Shape;182;p2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4"/>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30" name="Google Shape;30;p4"/>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31" name="Google Shape;31;p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 name="Shape 39"/>
        <p:cNvGrpSpPr/>
        <p:nvPr/>
      </p:nvGrpSpPr>
      <p:grpSpPr>
        <a:xfrm>
          <a:off x="0" y="0"/>
          <a:ext cx="0" cy="0"/>
          <a:chOff x="0" y="0"/>
          <a:chExt cx="0" cy="0"/>
        </a:xfrm>
      </p:grpSpPr>
      <p:sp>
        <p:nvSpPr>
          <p:cNvPr id="40" name="Google Shape;40;p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2" name="Google Shape;42;p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 name="Shape 45"/>
        <p:cNvGrpSpPr/>
        <p:nvPr/>
      </p:nvGrpSpPr>
      <p:grpSpPr>
        <a:xfrm>
          <a:off x="0" y="0"/>
          <a:ext cx="0" cy="0"/>
          <a:chOff x="0" y="0"/>
          <a:chExt cx="0" cy="0"/>
        </a:xfrm>
      </p:grpSpPr>
      <p:sp>
        <p:nvSpPr>
          <p:cNvPr id="46" name="Google Shape;46;p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8" name="Google Shape;48;p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4" name="Google Shape;54;p8"/>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5" name="Google Shape;55;p8"/>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6" name="Google Shape;56;p8"/>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7" name="Google Shape;57;p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0" name="Shape 80"/>
        <p:cNvGrpSpPr/>
        <p:nvPr/>
      </p:nvGrpSpPr>
      <p:grpSpPr>
        <a:xfrm>
          <a:off x="0" y="0"/>
          <a:ext cx="0" cy="0"/>
          <a:chOff x="0" y="0"/>
          <a:chExt cx="0" cy="0"/>
        </a:xfrm>
      </p:grpSpPr>
      <p:sp>
        <p:nvSpPr>
          <p:cNvPr id="81" name="Google Shape;81;p12"/>
          <p:cNvSpPr txBox="1"/>
          <p:nvPr>
            <p:ph type="title"/>
          </p:nvPr>
        </p:nvSpPr>
        <p:spPr>
          <a:xfrm>
            <a:off x="457200" y="277813"/>
            <a:ext cx="82296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0" type="dt"/>
          </p:nvPr>
        </p:nvSpPr>
        <p:spPr>
          <a:xfrm>
            <a:off x="457200" y="6243637"/>
            <a:ext cx="2133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6553200" y="6243637"/>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1.xml"/><Relationship Id="rId3" Type="http://schemas.openxmlformats.org/officeDocument/2006/relationships/theme" Target="../theme/theme8.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6.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 name="Google Shape;11;p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 name="Google Shape;12;p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3" name="Google Shape;13;p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9"/>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 name="Google Shape;62;p9"/>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 name="Google Shape;63;p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64" name="Google Shape;64;p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sz="2600">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65" name="Google Shape;65;p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Google Shape;67;p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 name="Google Shape;74;p1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 name="Google Shape;75;p1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76" name="Google Shape;76;p1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77" name="Google Shape;77;p11"/>
          <p:cNvSpPr txBox="1"/>
          <p:nvPr>
            <p:ph idx="10" type="dt"/>
          </p:nvPr>
        </p:nvSpPr>
        <p:spPr>
          <a:xfrm>
            <a:off x="457200" y="6243637"/>
            <a:ext cx="2133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 name="Google Shape;78;p11"/>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1"/>
          <p:cNvSpPr txBox="1"/>
          <p:nvPr>
            <p:ph idx="12" type="sldNum"/>
          </p:nvPr>
        </p:nvSpPr>
        <p:spPr>
          <a:xfrm>
            <a:off x="6553200" y="6243637"/>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 name="Google Shape;87;p13"/>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 name="Google Shape;88;p1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9" name="Google Shape;89;p1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90" name="Google Shape;90;p13"/>
          <p:cNvSpPr txBox="1"/>
          <p:nvPr>
            <p:ph idx="10" type="dt"/>
          </p:nvPr>
        </p:nvSpPr>
        <p:spPr>
          <a:xfrm>
            <a:off x="457200" y="6248400"/>
            <a:ext cx="2133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3"/>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3"/>
          <p:cNvSpPr txBox="1"/>
          <p:nvPr>
            <p:ph idx="12" type="sldNum"/>
          </p:nvPr>
        </p:nvSpPr>
        <p:spPr>
          <a:xfrm>
            <a:off x="6553200" y="6248400"/>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0" name="Shape 100"/>
        <p:cNvGrpSpPr/>
        <p:nvPr/>
      </p:nvGrpSpPr>
      <p:grpSpPr>
        <a:xfrm>
          <a:off x="0" y="0"/>
          <a:ext cx="0" cy="0"/>
          <a:chOff x="0" y="0"/>
          <a:chExt cx="0" cy="0"/>
        </a:xfrm>
      </p:grpSpPr>
      <p:sp>
        <p:nvSpPr>
          <p:cNvPr id="101" name="Google Shape;101;p15"/>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 name="Google Shape;102;p15"/>
          <p:cNvSpPr/>
          <p:nvPr/>
        </p:nvSpPr>
        <p:spPr>
          <a:xfrm>
            <a:off x="65087" y="69850"/>
            <a:ext cx="9013825" cy="6691312"/>
          </a:xfrm>
          <a:prstGeom prst="roundRect">
            <a:avLst>
              <a:gd fmla="val 1065" name="adj"/>
            </a:avLst>
          </a:prstGeom>
          <a:blipFill rotWithShape="1">
            <a:blip r:embed="rId1">
              <a:alphaModFix/>
            </a:blip>
            <a:stretch>
              <a:fillRect b="0" l="0" r="0" t="0"/>
            </a:stretch>
          </a:blip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 name="Google Shape;103;p15"/>
          <p:cNvSpPr txBox="1"/>
          <p:nvPr/>
        </p:nvSpPr>
        <p:spPr>
          <a:xfrm>
            <a:off x="63500" y="1449387"/>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 name="Google Shape;104;p15"/>
          <p:cNvSpPr txBox="1"/>
          <p:nvPr/>
        </p:nvSpPr>
        <p:spPr>
          <a:xfrm>
            <a:off x="63500" y="1397000"/>
            <a:ext cx="9020175" cy="120650"/>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 name="Google Shape;105;p15"/>
          <p:cNvSpPr txBox="1"/>
          <p:nvPr/>
        </p:nvSpPr>
        <p:spPr>
          <a:xfrm>
            <a:off x="63500" y="2976562"/>
            <a:ext cx="9020175" cy="111125"/>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 name="Google Shape;106;p1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07" name="Google Shape;107;p1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08" name="Google Shape;108;p1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1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17"/>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 name="Google Shape;119;p17"/>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 name="Google Shape;120;p1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21" name="Google Shape;121;p1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22" name="Google Shape;122;p1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1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Google Shape;124;p1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3" name="Shape 133"/>
        <p:cNvGrpSpPr/>
        <p:nvPr/>
      </p:nvGrpSpPr>
      <p:grpSpPr>
        <a:xfrm>
          <a:off x="0" y="0"/>
          <a:ext cx="0" cy="0"/>
          <a:chOff x="0" y="0"/>
          <a:chExt cx="0" cy="0"/>
        </a:xfrm>
      </p:grpSpPr>
      <p:sp>
        <p:nvSpPr>
          <p:cNvPr id="134" name="Google Shape;134;p19"/>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5" name="Google Shape;135;p19"/>
          <p:cNvSpPr/>
          <p:nvPr/>
        </p:nvSpPr>
        <p:spPr>
          <a:xfrm>
            <a:off x="65313" y="69755"/>
            <a:ext cx="9013372" cy="6692201"/>
          </a:xfrm>
          <a:prstGeom prst="roundRect">
            <a:avLst>
              <a:gd fmla="val 4929" name="adj"/>
            </a:avLst>
          </a:prstGeom>
          <a:blipFill rotWithShape="1">
            <a:blip r:embed="rId1">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36" name="Google Shape;136;p19"/>
          <p:cNvSpPr txBox="1"/>
          <p:nvPr/>
        </p:nvSpPr>
        <p:spPr>
          <a:xfrm flipH="1" rot="10800000">
            <a:off x="69850" y="2376487"/>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 name="Google Shape;137;p19"/>
          <p:cNvSpPr txBox="1"/>
          <p:nvPr/>
        </p:nvSpPr>
        <p:spPr>
          <a:xfrm>
            <a:off x="69850" y="2341562"/>
            <a:ext cx="9013825" cy="46037"/>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 name="Google Shape;138;p19"/>
          <p:cNvSpPr txBox="1"/>
          <p:nvPr/>
        </p:nvSpPr>
        <p:spPr>
          <a:xfrm>
            <a:off x="68262" y="2468562"/>
            <a:ext cx="9015412" cy="46037"/>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 name="Google Shape;139;p1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40" name="Google Shape;140;p1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1" name="Google Shape;141;p1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Google Shape;142;p19"/>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Google Shape;143;p19"/>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 name="Google Shape;152;p2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 name="Google Shape;153;p2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4" name="Google Shape;154;p2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5" name="Google Shape;155;p2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56" name="Google Shape;156;p2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7" name="Google Shape;157;p2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 name="Google Shape;158;p2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9" name="Google Shape;159;p2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3"/>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 name="Google Shape;169;p23"/>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 name="Google Shape;170;p23"/>
          <p:cNvSpPr txBox="1"/>
          <p:nvPr/>
        </p:nvSpPr>
        <p:spPr>
          <a:xfrm flipH="1" rot="10800000">
            <a:off x="68262"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 name="Google Shape;171;p23"/>
          <p:cNvSpPr txBox="1"/>
          <p:nvPr/>
        </p:nvSpPr>
        <p:spPr>
          <a:xfrm>
            <a:off x="68262" y="4649787"/>
            <a:ext cx="9007475" cy="46037"/>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 name="Google Shape;172;p23"/>
          <p:cNvSpPr txBox="1"/>
          <p:nvPr/>
        </p:nvSpPr>
        <p:spPr>
          <a:xfrm>
            <a:off x="68262" y="4773612"/>
            <a:ext cx="9007475" cy="47625"/>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 name="Google Shape;173;p2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74" name="Google Shape;174;p2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75" name="Google Shape;175;p2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3"/>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7" name="Google Shape;177;p23"/>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en.wikipedia.org/wiki/Data_portability" TargetMode="External"/><Relationship Id="rId4" Type="http://schemas.openxmlformats.org/officeDocument/2006/relationships/hyperlink" Target="https://en.wikipedia.org/wiki/Database_administration_and_automatio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Bottleneck_(software)"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wikipedia.org/wiki/Bottleneck_(softwa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 Id="rId3"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image" Target="../media/image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5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 Id="rId3" Type="http://schemas.openxmlformats.org/officeDocument/2006/relationships/image" Target="../media/image6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6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6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37.pn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about:blan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2.png"/><Relationship Id="rId4"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en.wikipedia.org/wiki/Data_security" TargetMode="External"/><Relationship Id="rId4" Type="http://schemas.openxmlformats.org/officeDocument/2006/relationships/hyperlink" Target="https://en.wikipedia.org/wiki/Hacker_(computer_security)"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en.wikipedia.org/wiki/Data_portability" TargetMode="External"/><Relationship Id="rId4" Type="http://schemas.openxmlformats.org/officeDocument/2006/relationships/hyperlink" Target="https://en.wikipedia.org/wiki/Database_administration_and_automatio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18.png"/><Relationship Id="rId7"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Databases</a:t>
            </a:r>
            <a:endParaRPr/>
          </a:p>
        </p:txBody>
      </p:sp>
      <p:sp>
        <p:nvSpPr>
          <p:cNvPr id="190" name="Google Shape;190;p2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Advantages:</a:t>
            </a:r>
            <a:endParaRPr/>
          </a:p>
        </p:txBody>
      </p:sp>
      <p:sp>
        <p:nvSpPr>
          <p:cNvPr id="364" name="Google Shape;364;p3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 is maximized.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redundancy is minimized.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a:t>
            </a:r>
            <a:r>
              <a:rPr b="0" i="0" lang="en-US" sz="2600" u="sng">
                <a:solidFill>
                  <a:schemeClr val="hlink"/>
                </a:solidFill>
                <a:latin typeface="Libre Baskerville"/>
                <a:ea typeface="Libre Baskerville"/>
                <a:cs typeface="Libre Baskerville"/>
                <a:sym typeface="Libre Baskerville"/>
                <a:hlinkClick r:id="rId3"/>
              </a:rPr>
              <a:t>data portability</a:t>
            </a:r>
            <a:r>
              <a:rPr b="0" i="0" lang="en-US" sz="2600" u="none">
                <a:solidFill>
                  <a:schemeClr val="dk1"/>
                </a:solidFill>
                <a:latin typeface="Libre Baskerville"/>
                <a:ea typeface="Libre Baskerville"/>
                <a:cs typeface="Libre Baskerville"/>
                <a:sym typeface="Libre Baskerville"/>
              </a:rPr>
              <a:t>Easier data portability and </a:t>
            </a:r>
            <a:r>
              <a:rPr b="0" i="0" lang="en-US" sz="2600" u="sng">
                <a:solidFill>
                  <a:schemeClr val="hlink"/>
                </a:solidFill>
                <a:latin typeface="Libre Baskerville"/>
                <a:ea typeface="Libre Baskerville"/>
                <a:cs typeface="Libre Baskerville"/>
                <a:sym typeface="Libre Baskerville"/>
                <a:hlinkClick r:id="rId4"/>
              </a:rPr>
              <a:t>database administration</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Simple to design and implement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Cost effective</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24"/>
          <p:cNvSpPr txBox="1"/>
          <p:nvPr>
            <p:ph type="title"/>
          </p:nvPr>
        </p:nvSpPr>
        <p:spPr>
          <a:xfrm>
            <a:off x="685800" y="152400"/>
            <a:ext cx="7772400" cy="533400"/>
          </a:xfrm>
          <a:prstGeom prst="rect">
            <a:avLst/>
          </a:prstGeom>
          <a:noFill/>
          <a:ln>
            <a:noFill/>
          </a:ln>
        </p:spPr>
        <p:txBody>
          <a:bodyPr anchorCtr="0" anchor="b" bIns="91425" lIns="91425" spcFirstLastPara="1" rIns="91425" wrap="square" tIns="45700">
            <a:noAutofit/>
          </a:bodyPr>
          <a:lstStyle/>
          <a:p>
            <a:pPr indent="0" lvl="0" marL="0" rtl="0" algn="l">
              <a:lnSpc>
                <a:spcPct val="90000"/>
              </a:lnSpc>
              <a:spcBef>
                <a:spcPts val="0"/>
              </a:spcBef>
              <a:spcAft>
                <a:spcPts val="0"/>
              </a:spcAft>
              <a:buClr>
                <a:schemeClr val="dk2"/>
              </a:buClr>
              <a:buSzPts val="2800"/>
              <a:buFont typeface="Libre Franklin"/>
              <a:buNone/>
            </a:pPr>
            <a:r>
              <a:rPr b="0" i="0" lang="en-US" sz="2800" u="none">
                <a:solidFill>
                  <a:schemeClr val="dk2"/>
                </a:solidFill>
                <a:latin typeface="Libre Franklin"/>
                <a:ea typeface="Libre Franklin"/>
                <a:cs typeface="Libre Franklin"/>
                <a:sym typeface="Libre Franklin"/>
              </a:rPr>
              <a:t>Data Replication (Cont.)</a:t>
            </a:r>
            <a:endParaRPr/>
          </a:p>
        </p:txBody>
      </p:sp>
      <p:sp>
        <p:nvSpPr>
          <p:cNvPr id="1314" name="Google Shape;1314;p124"/>
          <p:cNvSpPr txBox="1"/>
          <p:nvPr>
            <p:ph idx="4294967295" type="body"/>
          </p:nvPr>
        </p:nvSpPr>
        <p:spPr>
          <a:xfrm>
            <a:off x="827087" y="1092200"/>
            <a:ext cx="8305800" cy="489902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Advantages of Replication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Availability</a:t>
            </a:r>
            <a:r>
              <a:rPr b="0" i="0" lang="en-US" sz="2400" u="none" cap="none" strike="noStrike">
                <a:solidFill>
                  <a:schemeClr val="dk1"/>
                </a:solidFill>
                <a:latin typeface="Libre Baskerville"/>
                <a:ea typeface="Libre Baskerville"/>
                <a:cs typeface="Libre Baskerville"/>
                <a:sym typeface="Libre Baskerville"/>
              </a:rPr>
              <a:t>: failure of site containing relation </a:t>
            </a:r>
            <a:r>
              <a:rPr b="0" i="1" lang="en-US" sz="2400" u="none" cap="none" strike="noStrike">
                <a:solidFill>
                  <a:schemeClr val="dk1"/>
                </a:solidFill>
                <a:latin typeface="Libre Baskerville"/>
                <a:ea typeface="Libre Baskerville"/>
                <a:cs typeface="Libre Baskerville"/>
                <a:sym typeface="Libre Baskerville"/>
              </a:rPr>
              <a:t>r </a:t>
            </a:r>
            <a:r>
              <a:rPr b="0" i="0" lang="en-US" sz="2400" u="none" cap="none" strike="noStrike">
                <a:solidFill>
                  <a:schemeClr val="dk1"/>
                </a:solidFill>
                <a:latin typeface="Libre Baskerville"/>
                <a:ea typeface="Libre Baskerville"/>
                <a:cs typeface="Libre Baskerville"/>
                <a:sym typeface="Libre Baskerville"/>
              </a:rPr>
              <a:t>does not result in unavailability of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 is replicas exist.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Parallelism</a:t>
            </a:r>
            <a:r>
              <a:rPr b="0" i="0" lang="en-US" sz="2400" u="none" cap="none" strike="noStrike">
                <a:solidFill>
                  <a:schemeClr val="dk1"/>
                </a:solidFill>
                <a:latin typeface="Libre Baskerville"/>
                <a:ea typeface="Libre Baskerville"/>
                <a:cs typeface="Libre Baskerville"/>
                <a:sym typeface="Libre Baskerville"/>
              </a:rPr>
              <a:t>: queries on </a:t>
            </a:r>
            <a:r>
              <a:rPr b="0" i="1" lang="en-US" sz="2400" u="none" cap="none" strike="noStrike">
                <a:solidFill>
                  <a:schemeClr val="dk1"/>
                </a:solidFill>
                <a:latin typeface="Libre Baskerville"/>
                <a:ea typeface="Libre Baskerville"/>
                <a:cs typeface="Libre Baskerville"/>
                <a:sym typeface="Libre Baskerville"/>
              </a:rPr>
              <a:t>r </a:t>
            </a:r>
            <a:r>
              <a:rPr b="0" i="0" lang="en-US" sz="2400" u="none" cap="none" strike="noStrike">
                <a:solidFill>
                  <a:schemeClr val="dk1"/>
                </a:solidFill>
                <a:latin typeface="Libre Baskerville"/>
                <a:ea typeface="Libre Baskerville"/>
                <a:cs typeface="Libre Baskerville"/>
                <a:sym typeface="Libre Baskerville"/>
              </a:rPr>
              <a:t>may be processed by several nodes in parallel.</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Reduced data transfer</a:t>
            </a:r>
            <a:r>
              <a:rPr b="0" i="0" lang="en-US" sz="2400" u="none" cap="none" strike="noStrike">
                <a:solidFill>
                  <a:schemeClr val="dk1"/>
                </a:solidFill>
                <a:latin typeface="Libre Baskerville"/>
                <a:ea typeface="Libre Baskerville"/>
                <a:cs typeface="Libre Baskerville"/>
                <a:sym typeface="Libre Baskerville"/>
              </a:rPr>
              <a:t>: relation</a:t>
            </a:r>
            <a:r>
              <a:rPr b="0" i="1" lang="en-US" sz="2400" u="none" cap="none" strike="noStrike">
                <a:solidFill>
                  <a:schemeClr val="dk1"/>
                </a:solidFill>
                <a:latin typeface="Libre Baskerville"/>
                <a:ea typeface="Libre Baskerville"/>
                <a:cs typeface="Libre Baskerville"/>
                <a:sym typeface="Libre Baskerville"/>
              </a:rPr>
              <a:t> r </a:t>
            </a:r>
            <a:r>
              <a:rPr b="0" i="0" lang="en-US" sz="2400" u="none" cap="none" strike="noStrike">
                <a:solidFill>
                  <a:schemeClr val="dk1"/>
                </a:solidFill>
                <a:latin typeface="Libre Baskerville"/>
                <a:ea typeface="Libre Baskerville"/>
                <a:cs typeface="Libre Baskerville"/>
                <a:sym typeface="Libre Baskerville"/>
              </a:rPr>
              <a:t>is available locally at each site containing a replica of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Disadvantages of Replication</a:t>
            </a:r>
            <a:endParaRPr/>
          </a:p>
          <a:p>
            <a:pPr indent="-228599" lvl="1" marL="547687" marR="0" rtl="0" algn="l">
              <a:lnSpc>
                <a:spcPct val="8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Increased cost of updates: each replica of relation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 must be updated.</a:t>
            </a:r>
            <a:endParaRPr/>
          </a:p>
          <a:p>
            <a:pPr indent="-228599" lvl="1" marL="547687" marR="0" rtl="0" algn="l">
              <a:lnSpc>
                <a:spcPct val="11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Increased complexity of concurrency control: concurrent updates to distinct replicas may lead to inconsistent data unless special concurrency control mechanisms are implemented.</a:t>
            </a:r>
            <a:endParaRPr/>
          </a:p>
          <a:p>
            <a:pPr indent="-228600" lvl="2" marL="822325" marR="0" rtl="0" algn="l">
              <a:lnSpc>
                <a:spcPct val="100000"/>
              </a:lnSpc>
              <a:spcBef>
                <a:spcPts val="300"/>
              </a:spcBef>
              <a:spcAft>
                <a:spcPts val="0"/>
              </a:spcAft>
              <a:buClr>
                <a:srgbClr val="E6B1AB"/>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One solution: choose one copy as </a:t>
            </a:r>
            <a:r>
              <a:rPr b="1" i="0" lang="en-US" sz="2400" u="none" cap="none" strike="noStrike">
                <a:solidFill>
                  <a:schemeClr val="dk2"/>
                </a:solidFill>
                <a:latin typeface="Libre Baskerville"/>
                <a:ea typeface="Libre Baskerville"/>
                <a:cs typeface="Libre Baskerville"/>
                <a:sym typeface="Libre Baskerville"/>
              </a:rPr>
              <a:t>primary copy </a:t>
            </a:r>
            <a:r>
              <a:rPr b="0" i="0" lang="en-US" sz="2400" u="none" cap="none" strike="noStrike">
                <a:solidFill>
                  <a:schemeClr val="dk1"/>
                </a:solidFill>
                <a:latin typeface="Libre Baskerville"/>
                <a:ea typeface="Libre Baskerville"/>
                <a:cs typeface="Libre Baskerville"/>
                <a:sym typeface="Libre Baskerville"/>
              </a:rPr>
              <a:t>and apply concurrency control operations on primary copy</a:t>
            </a:r>
            <a:endParaRPr b="1" i="0" sz="2400" u="none" cap="none" strike="noStrike">
              <a:solidFill>
                <a:schemeClr val="dk2"/>
              </a:solidFill>
              <a:latin typeface="Libre Baskerville"/>
              <a:ea typeface="Libre Baskerville"/>
              <a:cs typeface="Libre Baskerville"/>
              <a:sym typeface="Libre Baskerville"/>
            </a:endParaRPr>
          </a:p>
          <a:p>
            <a:pPr indent="-143510" lvl="0" marL="273050" marR="0" rtl="0" algn="l">
              <a:spcBef>
                <a:spcPts val="575"/>
              </a:spcBef>
              <a:spcAft>
                <a:spcPts val="0"/>
              </a:spcAft>
              <a:buClr>
                <a:schemeClr val="accent1"/>
              </a:buClr>
              <a:buSzPts val="2040"/>
              <a:buFont typeface="Noto Sans Symbols"/>
              <a:buNone/>
            </a:pPr>
            <a:r>
              <a:t/>
            </a:r>
            <a:endParaRPr b="1" i="0" sz="2400" u="none" cap="none" strike="noStrike">
              <a:solidFill>
                <a:schemeClr val="dk2"/>
              </a:solidFill>
              <a:latin typeface="Libre Baskerville"/>
              <a:ea typeface="Libre Baskerville"/>
              <a:cs typeface="Libre Baskerville"/>
              <a:sym typeface="Libre Baskervill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5"/>
          <p:cNvSpPr txBox="1"/>
          <p:nvPr>
            <p:ph type="title"/>
          </p:nvPr>
        </p:nvSpPr>
        <p:spPr>
          <a:xfrm>
            <a:off x="457200" y="277812"/>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Comparison of Replication Alternatives</a:t>
            </a:r>
            <a:endParaRPr/>
          </a:p>
        </p:txBody>
      </p:sp>
      <p:graphicFrame>
        <p:nvGraphicFramePr>
          <p:cNvPr id="1320" name="Google Shape;1320;p125"/>
          <p:cNvGraphicFramePr/>
          <p:nvPr/>
        </p:nvGraphicFramePr>
        <p:xfrm>
          <a:off x="457200" y="1600200"/>
          <a:ext cx="3000000" cy="3000000"/>
        </p:xfrm>
        <a:graphic>
          <a:graphicData uri="http://schemas.openxmlformats.org/drawingml/2006/table">
            <a:tbl>
              <a:tblPr>
                <a:noFill/>
                <a:tableStyleId>{0A57D902-F366-46F8-9BA7-D571FCFC4296}</a:tableStyleId>
              </a:tblPr>
              <a:tblGrid>
                <a:gridCol w="2057400"/>
                <a:gridCol w="2057400"/>
                <a:gridCol w="2057400"/>
                <a:gridCol w="2057400"/>
              </a:tblGrid>
              <a:tr h="755650">
                <a:tc>
                  <a:txBody>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Full Replication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Partial Replication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Partitioning(No replication)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4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Query Processing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Same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Directory Management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 or nonexistent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Same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Concurrency Control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Moderate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4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Reliability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Very High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High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Low</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Reality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Possible Application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Realistic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Possible application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1321" name="Google Shape;1321;p125"/>
          <p:cNvCxnSpPr/>
          <p:nvPr/>
        </p:nvCxnSpPr>
        <p:spPr>
          <a:xfrm>
            <a:off x="5334000" y="2743200"/>
            <a:ext cx="2438400" cy="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322" name="Google Shape;1322;p125"/>
          <p:cNvCxnSpPr/>
          <p:nvPr/>
        </p:nvCxnSpPr>
        <p:spPr>
          <a:xfrm>
            <a:off x="5334000" y="3581400"/>
            <a:ext cx="2438400" cy="0"/>
          </a:xfrm>
          <a:prstGeom prst="straightConnector1">
            <a:avLst/>
          </a:prstGeom>
          <a:noFill/>
          <a:ln cap="flat" cmpd="sng" w="9525">
            <a:solidFill>
              <a:schemeClr val="dk1"/>
            </a:solidFill>
            <a:prstDash val="solid"/>
            <a:miter lim="800000"/>
            <a:headEnd len="med" w="med" type="triangl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26"/>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ALLOCATION</a:t>
            </a:r>
            <a:endParaRPr/>
          </a:p>
        </p:txBody>
      </p:sp>
      <p:sp>
        <p:nvSpPr>
          <p:cNvPr id="1328" name="Google Shape;1328;p126"/>
          <p:cNvSpPr txBox="1"/>
          <p:nvPr>
            <p:ph idx="1" type="body"/>
          </p:nvPr>
        </p:nvSpPr>
        <p:spPr>
          <a:xfrm>
            <a:off x="190500" y="1600200"/>
            <a:ext cx="8763000" cy="4953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Assigning fragment to particular site is called data allocation.</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Also called Data Distribution</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Choice of sites and degree of replication depend on</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Performance of the system</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Availability goals of the system</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Types of transactions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Frequencies of transactions submitted at any site</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Allocation Schema</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Describes the allocation of fragments to sites of the DDBs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0" st="0"/>
                                            </p:txEl>
                                          </p:spTgt>
                                        </p:tgtEl>
                                        <p:attrNameLst>
                                          <p:attrName>style.visibility</p:attrName>
                                        </p:attrNameLst>
                                      </p:cBhvr>
                                      <p:to>
                                        <p:strVal val="visible"/>
                                      </p:to>
                                    </p:set>
                                    <p:anim calcmode="lin" valueType="num">
                                      <p:cBhvr additive="base">
                                        <p:cTn dur="500"/>
                                        <p:tgtEl>
                                          <p:spTgt spid="132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1" st="1"/>
                                            </p:txEl>
                                          </p:spTgt>
                                        </p:tgtEl>
                                        <p:attrNameLst>
                                          <p:attrName>style.visibility</p:attrName>
                                        </p:attrNameLst>
                                      </p:cBhvr>
                                      <p:to>
                                        <p:strVal val="visible"/>
                                      </p:to>
                                    </p:set>
                                    <p:anim calcmode="lin" valueType="num">
                                      <p:cBhvr additive="base">
                                        <p:cTn dur="500"/>
                                        <p:tgtEl>
                                          <p:spTgt spid="132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2" st="2"/>
                                            </p:txEl>
                                          </p:spTgt>
                                        </p:tgtEl>
                                        <p:attrNameLst>
                                          <p:attrName>style.visibility</p:attrName>
                                        </p:attrNameLst>
                                      </p:cBhvr>
                                      <p:to>
                                        <p:strVal val="visible"/>
                                      </p:to>
                                    </p:set>
                                    <p:anim calcmode="lin" valueType="num">
                                      <p:cBhvr additive="base">
                                        <p:cTn dur="500"/>
                                        <p:tgtEl>
                                          <p:spTgt spid="132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3" st="3"/>
                                            </p:txEl>
                                          </p:spTgt>
                                        </p:tgtEl>
                                        <p:attrNameLst>
                                          <p:attrName>style.visibility</p:attrName>
                                        </p:attrNameLst>
                                      </p:cBhvr>
                                      <p:to>
                                        <p:strVal val="visible"/>
                                      </p:to>
                                    </p:set>
                                    <p:anim calcmode="lin" valueType="num">
                                      <p:cBhvr additive="base">
                                        <p:cTn dur="500"/>
                                        <p:tgtEl>
                                          <p:spTgt spid="132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4" st="4"/>
                                            </p:txEl>
                                          </p:spTgt>
                                        </p:tgtEl>
                                        <p:attrNameLst>
                                          <p:attrName>style.visibility</p:attrName>
                                        </p:attrNameLst>
                                      </p:cBhvr>
                                      <p:to>
                                        <p:strVal val="visible"/>
                                      </p:to>
                                    </p:set>
                                    <p:anim calcmode="lin" valueType="num">
                                      <p:cBhvr additive="base">
                                        <p:cTn dur="500"/>
                                        <p:tgtEl>
                                          <p:spTgt spid="132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5" st="5"/>
                                            </p:txEl>
                                          </p:spTgt>
                                        </p:tgtEl>
                                        <p:attrNameLst>
                                          <p:attrName>style.visibility</p:attrName>
                                        </p:attrNameLst>
                                      </p:cBhvr>
                                      <p:to>
                                        <p:strVal val="visible"/>
                                      </p:to>
                                    </p:set>
                                    <p:anim calcmode="lin" valueType="num">
                                      <p:cBhvr additive="base">
                                        <p:cTn dur="500"/>
                                        <p:tgtEl>
                                          <p:spTgt spid="132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6" st="6"/>
                                            </p:txEl>
                                          </p:spTgt>
                                        </p:tgtEl>
                                        <p:attrNameLst>
                                          <p:attrName>style.visibility</p:attrName>
                                        </p:attrNameLst>
                                      </p:cBhvr>
                                      <p:to>
                                        <p:strVal val="visible"/>
                                      </p:to>
                                    </p:set>
                                    <p:anim calcmode="lin" valueType="num">
                                      <p:cBhvr additive="base">
                                        <p:cTn dur="500"/>
                                        <p:tgtEl>
                                          <p:spTgt spid="132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7" st="7"/>
                                            </p:txEl>
                                          </p:spTgt>
                                        </p:tgtEl>
                                        <p:attrNameLst>
                                          <p:attrName>style.visibility</p:attrName>
                                        </p:attrNameLst>
                                      </p:cBhvr>
                                      <p:to>
                                        <p:strVal val="visible"/>
                                      </p:to>
                                    </p:set>
                                    <p:anim calcmode="lin" valueType="num">
                                      <p:cBhvr additive="base">
                                        <p:cTn dur="500"/>
                                        <p:tgtEl>
                                          <p:spTgt spid="132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8" st="8"/>
                                            </p:txEl>
                                          </p:spTgt>
                                        </p:tgtEl>
                                        <p:attrNameLst>
                                          <p:attrName>style.visibility</p:attrName>
                                        </p:attrNameLst>
                                      </p:cBhvr>
                                      <p:to>
                                        <p:strVal val="visible"/>
                                      </p:to>
                                    </p:set>
                                    <p:anim calcmode="lin" valueType="num">
                                      <p:cBhvr additive="base">
                                        <p:cTn dur="500"/>
                                        <p:tgtEl>
                                          <p:spTgt spid="132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34" name="Google Shape;1334;p12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 allocation is nothing but placement of data fragment with optimization.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Efficient distribution of fragments requires a balance between costs (storage, processing and transmission of data), performance (especially response time) and data distribution restrictions.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 • a set of m fragments F = {F1, F2, ..., Fm} exploited by a set of k applications Q = {Q1, Q2, ..., Qk} on a set of p sites S = {S1, S2, ..., Sp}.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Determine: • Set(F, S) = ( 1 if F is allocated , otherwise 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2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40" name="Google Shape;1340;p12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allocation problem involves finding the ”optimal” distribution of F to S. To minimize: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storage cost + communication cost + local processing cost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Subject to: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response time constraints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availability constraints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network topology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security restrictions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29"/>
          <p:cNvSpPr txBox="1"/>
          <p:nvPr>
            <p:ph idx="1" type="body"/>
          </p:nvPr>
        </p:nvSpPr>
        <p:spPr>
          <a:xfrm>
            <a:off x="914400" y="1219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Alternative strategies for placing data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Partitioned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Database partitioned into disjoint fragments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Each fragment assigned to one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(Complete) Replication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Complete copy of database at each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Partial replication.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51" name="Google Shape;1351;p13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Schemas in Distributed Database: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Allocation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Schema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The design of a distributed database</a:t>
            </a:r>
            <a:endParaRPr/>
          </a:p>
        </p:txBody>
      </p:sp>
      <p:pic>
        <p:nvPicPr>
          <p:cNvPr id="1357" name="Google Shape;1357;p131"/>
          <p:cNvPicPr preferRelativeResize="0"/>
          <p:nvPr>
            <p:ph idx="1" type="body"/>
          </p:nvPr>
        </p:nvPicPr>
        <p:blipFill rotWithShape="1">
          <a:blip r:embed="rId3">
            <a:alphaModFix/>
          </a:blip>
          <a:srcRect b="0" l="0" r="0" t="0"/>
          <a:stretch/>
        </p:blipFill>
        <p:spPr>
          <a:xfrm>
            <a:off x="1828800" y="1371600"/>
            <a:ext cx="5943600" cy="5486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63" name="Google Shape;1363;p13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pic>
        <p:nvPicPr>
          <p:cNvPr id="1364" name="Google Shape;1364;p132"/>
          <p:cNvPicPr preferRelativeResize="0"/>
          <p:nvPr/>
        </p:nvPicPr>
        <p:blipFill rotWithShape="1">
          <a:blip r:embed="rId3">
            <a:alphaModFix/>
          </a:blip>
          <a:srcRect b="0" l="0" r="0" t="0"/>
          <a:stretch/>
        </p:blipFill>
        <p:spPr>
          <a:xfrm>
            <a:off x="2405062" y="1471612"/>
            <a:ext cx="4333875" cy="3914775"/>
          </a:xfrm>
          <a:prstGeom prst="rect">
            <a:avLst/>
          </a:prstGeom>
          <a:noFill/>
          <a:ln>
            <a:noFill/>
          </a:ln>
        </p:spPr>
      </p:pic>
      <p:pic>
        <p:nvPicPr>
          <p:cNvPr id="1365" name="Google Shape;1365;p132"/>
          <p:cNvPicPr preferRelativeResize="0"/>
          <p:nvPr/>
        </p:nvPicPr>
        <p:blipFill rotWithShape="1">
          <a:blip r:embed="rId4">
            <a:alphaModFix/>
          </a:blip>
          <a:srcRect b="0" l="0" r="0" t="0"/>
          <a:stretch/>
        </p:blipFill>
        <p:spPr>
          <a:xfrm>
            <a:off x="3048000" y="5334000"/>
            <a:ext cx="1657350" cy="933450"/>
          </a:xfrm>
          <a:prstGeom prst="rect">
            <a:avLst/>
          </a:prstGeom>
          <a:noFill/>
          <a:ln>
            <a:noFill/>
          </a:ln>
        </p:spPr>
      </p:pic>
      <p:pic>
        <p:nvPicPr>
          <p:cNvPr id="1366" name="Google Shape;1366;p132"/>
          <p:cNvPicPr preferRelativeResize="0"/>
          <p:nvPr/>
        </p:nvPicPr>
        <p:blipFill rotWithShape="1">
          <a:blip r:embed="rId5">
            <a:alphaModFix/>
          </a:blip>
          <a:srcRect b="0" l="0" r="0" t="0"/>
          <a:stretch/>
        </p:blipFill>
        <p:spPr>
          <a:xfrm>
            <a:off x="1524000" y="533400"/>
            <a:ext cx="5029200" cy="609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3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72" name="Google Shape;1372;p133"/>
          <p:cNvSpPr txBox="1"/>
          <p:nvPr>
            <p:ph idx="1" type="body"/>
          </p:nvPr>
        </p:nvSpPr>
        <p:spPr>
          <a:xfrm>
            <a:off x="914400" y="685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defines all the data which are contained in the distributed database as if the database is not distributed at all.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is defined as the same way as that of non distributed database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consist of collection of global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relations can be  split into several non overlapping portions which are called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mapping between global relation and fragments is called fragmentation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Mapping is one to many from global relation to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Every fragment is named as global relation followed by index.</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Eg. R</a:t>
            </a:r>
            <a:r>
              <a:rPr b="0" baseline="-25000" i="0" lang="en-US" sz="2600" u="none">
                <a:solidFill>
                  <a:schemeClr val="dk1"/>
                </a:solidFill>
                <a:latin typeface="Libre Baskerville"/>
                <a:ea typeface="Libre Baskerville"/>
                <a:cs typeface="Libre Baskerville"/>
                <a:sym typeface="Libre Baskerville"/>
              </a:rPr>
              <a:t>i     </a:t>
            </a:r>
            <a:r>
              <a:rPr b="0" i="0" lang="en-US" sz="2600" u="none">
                <a:solidFill>
                  <a:schemeClr val="dk1"/>
                </a:solidFill>
                <a:latin typeface="Libre Baskerville"/>
                <a:ea typeface="Libre Baskerville"/>
                <a:cs typeface="Libre Baskerville"/>
                <a:sym typeface="Libre Baskerville"/>
              </a:rPr>
              <a:t>i</a:t>
            </a:r>
            <a:r>
              <a:rPr b="0" baseline="30000" i="0" lang="en-US" sz="2600" u="none">
                <a:solidFill>
                  <a:schemeClr val="dk1"/>
                </a:solidFill>
                <a:latin typeface="Libre Baskerville"/>
                <a:ea typeface="Libre Baskerville"/>
                <a:cs typeface="Libre Baskerville"/>
                <a:sym typeface="Libre Baskerville"/>
              </a:rPr>
              <a:t>th </a:t>
            </a:r>
            <a:r>
              <a:rPr b="0" i="0" lang="en-US" sz="2600" u="none">
                <a:solidFill>
                  <a:schemeClr val="dk1"/>
                </a:solidFill>
                <a:latin typeface="Libre Baskerville"/>
                <a:ea typeface="Libre Baskerville"/>
                <a:cs typeface="Libre Baskerville"/>
                <a:sym typeface="Libre Baskerville"/>
              </a:rPr>
              <a:t> </a:t>
            </a:r>
            <a:r>
              <a:rPr b="0" baseline="-25000"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fragment of global relation R.</a:t>
            </a:r>
            <a:endParaRPr b="0" baseline="-2500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baseline="-2500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5"/>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Disadvantages:</a:t>
            </a:r>
            <a:endParaRPr/>
          </a:p>
        </p:txBody>
      </p:sp>
      <p:sp>
        <p:nvSpPr>
          <p:cNvPr id="370" name="Google Shape;370;p35"/>
          <p:cNvSpPr txBox="1"/>
          <p:nvPr>
            <p:ph idx="1" type="body"/>
          </p:nvPr>
        </p:nvSpPr>
        <p:spPr>
          <a:xfrm>
            <a:off x="228600" y="1066800"/>
            <a:ext cx="8915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Centralized databases are highly dependent on network connectivity. The slower the internet connection is, the longer the database access time needed will be.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sng">
                <a:solidFill>
                  <a:schemeClr val="hlink"/>
                </a:solidFill>
                <a:latin typeface="Libre Baskerville"/>
                <a:ea typeface="Libre Baskerville"/>
                <a:cs typeface="Libre Baskerville"/>
                <a:sym typeface="Libre Baskerville"/>
                <a:hlinkClick r:id="rId3"/>
              </a:rPr>
              <a:t>Bottlenecks</a:t>
            </a:r>
            <a:r>
              <a:rPr b="0" i="0" lang="en-US" sz="2600" u="none">
                <a:solidFill>
                  <a:schemeClr val="dk1"/>
                </a:solidFill>
                <a:latin typeface="Libre Baskerville"/>
                <a:ea typeface="Libre Baskerville"/>
                <a:cs typeface="Libre Baskerville"/>
                <a:sym typeface="Libre Baskerville"/>
              </a:rPr>
              <a:t> can occur as a result of high traffic.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Limited access by more than one person to the same set of data as there is only one copy of it and it is maintained in a single location.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can lead to major decreases in the general efficiency of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there is no fault-tolerant setup and hardware failure occurs, all the data within the database will be lost.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Since there minimal to none data redundancy, if a set of data is unexpectedly lost it is very hard to retrieve it back, and in most cases it would have to be done manually</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3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78" name="Google Shape;1378;p134"/>
          <p:cNvPicPr preferRelativeResize="0"/>
          <p:nvPr>
            <p:ph idx="1" type="body"/>
          </p:nvPr>
        </p:nvPicPr>
        <p:blipFill rotWithShape="1">
          <a:blip r:embed="rId3">
            <a:alphaModFix/>
          </a:blip>
          <a:srcRect b="0" l="0" r="0" t="0"/>
          <a:stretch/>
        </p:blipFill>
        <p:spPr>
          <a:xfrm>
            <a:off x="1143000" y="1676400"/>
            <a:ext cx="6858000" cy="4572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3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84" name="Google Shape;1384;p135"/>
          <p:cNvPicPr preferRelativeResize="0"/>
          <p:nvPr>
            <p:ph idx="1" type="body"/>
          </p:nvPr>
        </p:nvPicPr>
        <p:blipFill rotWithShape="1">
          <a:blip r:embed="rId3">
            <a:alphaModFix/>
          </a:blip>
          <a:srcRect b="0" l="0" r="0" t="0"/>
          <a:stretch/>
        </p:blipFill>
        <p:spPr>
          <a:xfrm>
            <a:off x="838200" y="1295400"/>
            <a:ext cx="6208712" cy="5334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3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90" name="Google Shape;1390;p136"/>
          <p:cNvPicPr preferRelativeResize="0"/>
          <p:nvPr>
            <p:ph idx="1" type="body"/>
          </p:nvPr>
        </p:nvPicPr>
        <p:blipFill rotWithShape="1">
          <a:blip r:embed="rId3">
            <a:alphaModFix/>
          </a:blip>
          <a:srcRect b="0" l="0" r="0" t="0"/>
          <a:stretch/>
        </p:blipFill>
        <p:spPr>
          <a:xfrm>
            <a:off x="762000" y="1524000"/>
            <a:ext cx="7848600" cy="3505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3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                     </a:t>
            </a:r>
            <a:endParaRPr/>
          </a:p>
        </p:txBody>
      </p:sp>
      <p:sp>
        <p:nvSpPr>
          <p:cNvPr id="1396" name="Google Shape;1396;p137"/>
          <p:cNvSpPr txBox="1"/>
          <p:nvPr>
            <p:ph idx="1" type="body"/>
          </p:nvPr>
        </p:nvSpPr>
        <p:spPr>
          <a:xfrm>
            <a:off x="533400" y="2286000"/>
            <a:ext cx="8077200" cy="1524000"/>
          </a:xfrm>
          <a:prstGeom prst="rect">
            <a:avLst/>
          </a:prstGeom>
          <a:noFill/>
          <a:ln>
            <a:noFill/>
          </a:ln>
        </p:spPr>
        <p:txBody>
          <a:bodyPr anchorCtr="0" anchor="t" bIns="45700" lIns="91425" spcFirstLastPara="1" rIns="91425" wrap="square" tIns="45700">
            <a:noAutofit/>
          </a:bodyPr>
          <a:lstStyle/>
          <a:p>
            <a:pPr indent="-273050" lvl="0" marL="273050" rtl="0" algn="ctr">
              <a:lnSpc>
                <a:spcPct val="100000"/>
              </a:lnSpc>
              <a:spcBef>
                <a:spcPts val="0"/>
              </a:spcBef>
              <a:spcAft>
                <a:spcPts val="0"/>
              </a:spcAft>
              <a:buSzPts val="3740"/>
              <a:buNone/>
            </a:pPr>
            <a:r>
              <a:rPr b="1" i="0" lang="en-US" sz="4400" u="none">
                <a:solidFill>
                  <a:schemeClr val="dk1"/>
                </a:solidFill>
                <a:latin typeface="Libre Baskerville"/>
                <a:ea typeface="Libre Baskerville"/>
                <a:cs typeface="Libre Baskerville"/>
                <a:sym typeface="Libre Baskerville"/>
              </a:rPr>
              <a:t>TYPES OF DISTRIBUTED DATABASE SYSTEM</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38"/>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403" name="Google Shape;1403;p13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Types of Distributed Database Systems</a:t>
            </a:r>
            <a:endParaRPr/>
          </a:p>
        </p:txBody>
      </p:sp>
      <p:sp>
        <p:nvSpPr>
          <p:cNvPr id="1404" name="Google Shape;1404;p138"/>
          <p:cNvSpPr txBox="1"/>
          <p:nvPr>
            <p:ph idx="1" type="body"/>
          </p:nvPr>
        </p:nvSpPr>
        <p:spPr>
          <a:xfrm>
            <a:off x="239712" y="1600200"/>
            <a:ext cx="4175125"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Homogeneous</a:t>
            </a:r>
            <a:endParaRPr/>
          </a:p>
          <a:p>
            <a:pPr indent="-228599" lvl="1" marL="547687" rtl="0" algn="l">
              <a:lnSpc>
                <a:spcPct val="80000"/>
              </a:lnSpc>
              <a:spcBef>
                <a:spcPts val="300"/>
              </a:spcBef>
              <a:spcAft>
                <a:spcPts val="0"/>
              </a:spcAft>
              <a:buClr>
                <a:schemeClr val="accent2"/>
              </a:buClr>
              <a:buSzPts val="1870"/>
              <a:buFont typeface="Noto Sans Symbols"/>
              <a:buChar char="⚫"/>
            </a:pPr>
            <a:r>
              <a:rPr b="0" i="0" lang="en-US" sz="2200" u="none">
                <a:solidFill>
                  <a:schemeClr val="dk1"/>
                </a:solidFill>
                <a:latin typeface="Libre Baskerville"/>
                <a:ea typeface="Libre Baskerville"/>
                <a:cs typeface="Libre Baskerville"/>
                <a:sym typeface="Libre Baskerville"/>
              </a:rPr>
              <a:t>All sites of the database system have identical setup.</a:t>
            </a:r>
            <a:endParaRPr/>
          </a:p>
          <a:p>
            <a:pPr indent="-228599" lvl="1" marL="547687" rtl="0" algn="l">
              <a:lnSpc>
                <a:spcPct val="80000"/>
              </a:lnSpc>
              <a:spcBef>
                <a:spcPts val="300"/>
              </a:spcBef>
              <a:spcAft>
                <a:spcPts val="0"/>
              </a:spcAft>
              <a:buClr>
                <a:schemeClr val="accent2"/>
              </a:buClr>
              <a:buSzPts val="1870"/>
              <a:buFont typeface="Noto Sans Symbols"/>
              <a:buChar char="⚫"/>
            </a:pPr>
            <a:r>
              <a:rPr b="0" i="0" lang="en-US" sz="2200" u="none">
                <a:solidFill>
                  <a:schemeClr val="dk1"/>
                </a:solidFill>
                <a:latin typeface="Libre Baskerville"/>
                <a:ea typeface="Libre Baskerville"/>
                <a:cs typeface="Libre Baskerville"/>
                <a:sym typeface="Libre Baskerville"/>
              </a:rPr>
              <a:t>The underlying operating system may be different.</a:t>
            </a:r>
            <a:endParaRPr/>
          </a:p>
          <a:p>
            <a:pPr indent="-228600" lvl="2" marL="822325" rtl="0" algn="l">
              <a:lnSpc>
                <a:spcPct val="8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For example, all sites run Oracle or DB2, or Sybase or some other database system.</a:t>
            </a:r>
            <a:endParaRPr/>
          </a:p>
          <a:p>
            <a:pPr indent="-228600" lvl="2" marL="822325" rtl="0" algn="l">
              <a:lnSpc>
                <a:spcPct val="80000"/>
              </a:lnSpc>
              <a:spcBef>
                <a:spcPts val="300"/>
              </a:spcBef>
              <a:spcAft>
                <a:spcPts val="0"/>
              </a:spcAft>
              <a:buClr>
                <a:srgbClr val="E6B1AB"/>
              </a:buClr>
              <a:buSzPts val="1530"/>
              <a:buFont typeface="Noto Sans Symbols"/>
              <a:buChar char="⚫"/>
            </a:pPr>
            <a:r>
              <a:rPr b="0" i="0" lang="en-US" sz="1800" u="none">
                <a:solidFill>
                  <a:schemeClr val="dk1"/>
                </a:solidFill>
                <a:latin typeface="Libre Baskerville"/>
                <a:ea typeface="Libre Baskerville"/>
                <a:cs typeface="Libre Baskerville"/>
                <a:sym typeface="Libre Baskerville"/>
              </a:rPr>
              <a:t>The underlying operating systems can be a mixture of Linux, Window, Unix, etc.</a:t>
            </a:r>
            <a:endParaRPr/>
          </a:p>
          <a:p>
            <a:pPr indent="-131444" lvl="2" marL="822325" rtl="0" algn="l">
              <a:lnSpc>
                <a:spcPct val="80000"/>
              </a:lnSpc>
              <a:spcBef>
                <a:spcPts val="300"/>
              </a:spcBef>
              <a:spcAft>
                <a:spcPts val="0"/>
              </a:spcAft>
              <a:buClr>
                <a:srgbClr val="E6B1AB"/>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131444" lvl="2" marL="822325" rtl="0" algn="l">
              <a:lnSpc>
                <a:spcPct val="80000"/>
              </a:lnSpc>
              <a:spcBef>
                <a:spcPts val="300"/>
              </a:spcBef>
              <a:spcAft>
                <a:spcPts val="0"/>
              </a:spcAft>
              <a:buClr>
                <a:srgbClr val="E6B1AB"/>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175895" lvl="0" marL="273050" rtl="0" algn="l">
              <a:spcBef>
                <a:spcPts val="575"/>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p:txBody>
      </p:sp>
      <p:pic>
        <p:nvPicPr>
          <p:cNvPr id="1405" name="Google Shape;1405;p138"/>
          <p:cNvPicPr preferRelativeResize="0"/>
          <p:nvPr>
            <p:ph idx="1" type="body"/>
          </p:nvPr>
        </p:nvPicPr>
        <p:blipFill rotWithShape="1">
          <a:blip r:embed="rId3">
            <a:alphaModFix/>
          </a:blip>
          <a:srcRect b="0" l="0" r="0" t="0"/>
          <a:stretch/>
        </p:blipFill>
        <p:spPr>
          <a:xfrm>
            <a:off x="4491037" y="2344737"/>
            <a:ext cx="4424362" cy="28654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Heterogeneous</a:t>
            </a:r>
            <a:br>
              <a:rPr b="0" i="0" lang="en-US" sz="4000" u="none">
                <a:solidFill>
                  <a:schemeClr val="dk2"/>
                </a:solidFill>
                <a:latin typeface="Libre Franklin"/>
                <a:ea typeface="Libre Franklin"/>
                <a:cs typeface="Libre Franklin"/>
                <a:sym typeface="Libre Franklin"/>
              </a:rPr>
            </a:br>
            <a:endParaRPr/>
          </a:p>
        </p:txBody>
      </p:sp>
      <p:sp>
        <p:nvSpPr>
          <p:cNvPr id="1411" name="Google Shape;1411;p13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In a heterogeneous system, sites may run different DBMS products, which need not be based on the same underlying data model,.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System may be composed of relational, network, hierarchical and object-oriented DBMSs.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40"/>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418" name="Google Shape;1418;p14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Types of Distributed Database Systems</a:t>
            </a:r>
            <a:endParaRPr/>
          </a:p>
        </p:txBody>
      </p:sp>
      <p:sp>
        <p:nvSpPr>
          <p:cNvPr id="1419" name="Google Shape;1419;p140"/>
          <p:cNvSpPr txBox="1"/>
          <p:nvPr>
            <p:ph idx="1" type="body"/>
          </p:nvPr>
        </p:nvSpPr>
        <p:spPr>
          <a:xfrm>
            <a:off x="239712" y="1600200"/>
            <a:ext cx="8294687" cy="27432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Heterogeneous</a:t>
            </a:r>
            <a:endParaRPr/>
          </a:p>
          <a:p>
            <a:pPr indent="-228599" lvl="1" marL="547687" rtl="0" algn="l">
              <a:lnSpc>
                <a:spcPct val="9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Federated: Each site may run different database system but the data access is managed through a single conceptual schema.  </a:t>
            </a:r>
            <a:endParaRPr/>
          </a:p>
          <a:p>
            <a:pPr indent="-228600" lvl="2" marL="822325" rtl="0" algn="l">
              <a:lnSpc>
                <a:spcPct val="90000"/>
              </a:lnSpc>
              <a:spcBef>
                <a:spcPts val="300"/>
              </a:spcBef>
              <a:spcAft>
                <a:spcPts val="0"/>
              </a:spcAft>
              <a:buClr>
                <a:srgbClr val="E6B1AB"/>
              </a:buClr>
              <a:buSzPts val="1530"/>
              <a:buFont typeface="Noto Sans Symbols"/>
              <a:buChar char="⚫"/>
            </a:pPr>
            <a:r>
              <a:rPr b="0" i="0" lang="en-US" sz="1800" u="none">
                <a:solidFill>
                  <a:schemeClr val="dk1"/>
                </a:solidFill>
                <a:latin typeface="Libre Baskerville"/>
                <a:ea typeface="Libre Baskerville"/>
                <a:cs typeface="Libre Baskerville"/>
                <a:sym typeface="Libre Baskerville"/>
              </a:rPr>
              <a:t>This implies that the degree of local autonomy is minimum. Each site must adhere to a centralized access policy. There may be a global schema.</a:t>
            </a:r>
            <a:endParaRPr/>
          </a:p>
          <a:p>
            <a:pPr indent="-228599" lvl="1" marL="547687" rtl="0" algn="l">
              <a:lnSpc>
                <a:spcPct val="9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Multidatabase:  There is no one conceptual global schema. For data access a schema is constructed dynamically as needed by the application software.</a:t>
            </a:r>
            <a:endParaRPr/>
          </a:p>
        </p:txBody>
      </p:sp>
      <p:pic>
        <p:nvPicPr>
          <p:cNvPr id="1420" name="Google Shape;1420;p140"/>
          <p:cNvPicPr preferRelativeResize="0"/>
          <p:nvPr>
            <p:ph idx="1" type="body"/>
          </p:nvPr>
        </p:nvPicPr>
        <p:blipFill rotWithShape="1">
          <a:blip r:embed="rId3">
            <a:alphaModFix/>
          </a:blip>
          <a:srcRect b="0" l="0" r="0" t="0"/>
          <a:stretch/>
        </p:blipFill>
        <p:spPr>
          <a:xfrm>
            <a:off x="8027962" y="4525987"/>
            <a:ext cx="4707000" cy="2681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4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Homogeneous Distributed Databases</a:t>
            </a:r>
            <a:endParaRPr/>
          </a:p>
        </p:txBody>
      </p:sp>
      <p:sp>
        <p:nvSpPr>
          <p:cNvPr id="1427" name="Google Shape;1427;p141"/>
          <p:cNvSpPr txBox="1"/>
          <p:nvPr>
            <p:ph idx="1" type="body"/>
          </p:nvPr>
        </p:nvSpPr>
        <p:spPr>
          <a:xfrm>
            <a:off x="838200" y="1524000"/>
            <a:ext cx="7848600" cy="4876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In a homogeneous distributed database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All sites have identical software </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Are aware of each other and agree to cooperate in processing user requests.</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site surrenders part of its autonomy in terms of right to change schemas or software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Appears to user as a single system</a:t>
            </a:r>
            <a:endParaRPr/>
          </a:p>
          <a:p>
            <a:pPr indent="-273050" lvl="0" marL="273050" rtl="0" algn="l">
              <a:lnSpc>
                <a:spcPct val="10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In a heterogeneous distributed database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Different sites may use different schemas and software</a:t>
            </a:r>
            <a:endParaRPr/>
          </a:p>
          <a:p>
            <a:pPr indent="-228600" lvl="2" marL="822325" rtl="0" algn="l">
              <a:lnSpc>
                <a:spcPct val="10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Difference in schema is a major problem for query processing</a:t>
            </a:r>
            <a:endParaRPr/>
          </a:p>
          <a:p>
            <a:pPr indent="-228600" lvl="2" marL="822325" rtl="0" algn="l">
              <a:lnSpc>
                <a:spcPct val="10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Difference in software is a major problem for transaction processing</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Sites may not be aware of each other and may provide only </a:t>
            </a:r>
            <a:br>
              <a:rPr b="0" i="0" lang="en-US" sz="2000" u="none">
                <a:solidFill>
                  <a:schemeClr val="dk1"/>
                </a:solidFill>
                <a:latin typeface="Libre Baskerville"/>
                <a:ea typeface="Libre Baskerville"/>
                <a:cs typeface="Libre Baskerville"/>
                <a:sym typeface="Libre Baskerville"/>
              </a:rPr>
            </a:br>
            <a:r>
              <a:rPr b="0" i="0" lang="en-US" sz="2000" u="none">
                <a:solidFill>
                  <a:schemeClr val="dk1"/>
                </a:solidFill>
                <a:latin typeface="Libre Baskerville"/>
                <a:ea typeface="Libre Baskerville"/>
                <a:cs typeface="Libre Baskerville"/>
                <a:sym typeface="Libre Baskerville"/>
              </a:rPr>
              <a:t>limited facilities for cooperation in transaction processing</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42"/>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33" name="Google Shape;1433;p142"/>
          <p:cNvSpPr txBox="1"/>
          <p:nvPr>
            <p:ph type="title"/>
          </p:nvPr>
        </p:nvSpPr>
        <p:spPr>
          <a:xfrm>
            <a:off x="533400" y="914400"/>
            <a:ext cx="7162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ARCHITECTURAL MODELS FOR DISTRIBUTED DBMSs</a:t>
            </a:r>
            <a:r>
              <a:rPr b="0" i="0" lang="en-US" sz="2800" u="none">
                <a:solidFill>
                  <a:schemeClr val="dk1"/>
                </a:solidFill>
                <a:latin typeface="Libre Franklin"/>
                <a:ea typeface="Libre Franklin"/>
                <a:cs typeface="Libre Franklin"/>
                <a:sym typeface="Libre Franklin"/>
              </a:rPr>
              <a:t> - DISTRIBUTION</a:t>
            </a:r>
            <a:endParaRPr/>
          </a:p>
        </p:txBody>
      </p:sp>
      <p:sp>
        <p:nvSpPr>
          <p:cNvPr id="1434" name="Google Shape;1434;p142"/>
          <p:cNvSpPr txBox="1"/>
          <p:nvPr>
            <p:ph idx="1" type="body"/>
          </p:nvPr>
        </p:nvSpPr>
        <p:spPr>
          <a:xfrm>
            <a:off x="838200" y="22860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	Distributions </a:t>
            </a:r>
            <a:r>
              <a:rPr b="0" i="0" lang="en-US" sz="2600" u="none">
                <a:solidFill>
                  <a:schemeClr val="dk1"/>
                </a:solidFill>
                <a:latin typeface="Libre Baskerville"/>
                <a:ea typeface="Libre Baskerville"/>
                <a:cs typeface="Libre Baskerville"/>
                <a:sym typeface="Libre Baskerville"/>
              </a:rPr>
              <a:t>refers to the distributions of data. Of course, we are considering the physical distribution of data over multiple sites; the user sees the data as one logical pool.</a:t>
            </a:r>
            <a:endParaRPr/>
          </a:p>
          <a:p>
            <a:pPr indent="-273050" lvl="0" marL="273050" rtl="0" algn="just">
              <a:lnSpc>
                <a:spcPct val="100000"/>
              </a:lnSpc>
              <a:spcBef>
                <a:spcPts val="500"/>
              </a:spcBef>
              <a:spcAft>
                <a:spcPts val="0"/>
              </a:spcAft>
              <a:buSzPts val="2210"/>
              <a:buNone/>
            </a:pPr>
            <a:r>
              <a:t/>
            </a:r>
            <a:endParaRPr b="0" i="1"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Two alternatives:</a:t>
            </a:r>
            <a:endParaRPr/>
          </a:p>
          <a:p>
            <a:pPr indent="-228599" lvl="1" marL="547687" rtl="0" algn="just">
              <a:lnSpc>
                <a:spcPct val="100000"/>
              </a:lnSpc>
              <a:spcBef>
                <a:spcPts val="300"/>
              </a:spcBef>
              <a:spcAft>
                <a:spcPts val="0"/>
              </a:spcAft>
              <a:buClr>
                <a:schemeClr val="accent2"/>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client / server distribution</a:t>
            </a:r>
            <a:endParaRPr/>
          </a:p>
          <a:p>
            <a:pPr indent="-228599" lvl="1" marL="547687" rtl="0" algn="just">
              <a:lnSpc>
                <a:spcPct val="100000"/>
              </a:lnSpc>
              <a:spcBef>
                <a:spcPts val="300"/>
              </a:spcBef>
              <a:spcAft>
                <a:spcPts val="0"/>
              </a:spcAft>
              <a:buClr>
                <a:schemeClr val="accent2"/>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peer-to-peer distribution (full distribution)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500"/>
                                        <p:tgtEl>
                                          <p:spTgt spid="1433"/>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34">
                                            <p:txEl>
                                              <p:pRg end="0" st="0"/>
                                            </p:txEl>
                                          </p:spTgt>
                                        </p:tgtEl>
                                        <p:attrNameLst>
                                          <p:attrName>style.visibility</p:attrName>
                                        </p:attrNameLst>
                                      </p:cBhvr>
                                      <p:to>
                                        <p:strVal val="visible"/>
                                      </p:to>
                                    </p:set>
                                    <p:anim calcmode="lin" valueType="num">
                                      <p:cBhvr additive="base">
                                        <p:cTn dur="500"/>
                                        <p:tgtEl>
                                          <p:spTgt spid="143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34">
                                            <p:txEl>
                                              <p:pRg end="1" st="1"/>
                                            </p:txEl>
                                          </p:spTgt>
                                        </p:tgtEl>
                                        <p:attrNameLst>
                                          <p:attrName>style.visibility</p:attrName>
                                        </p:attrNameLst>
                                      </p:cBhvr>
                                      <p:to>
                                        <p:strVal val="visible"/>
                                      </p:to>
                                    </p:set>
                                    <p:anim calcmode="lin" valueType="num">
                                      <p:cBhvr additive="base">
                                        <p:cTn dur="500"/>
                                        <p:tgtEl>
                                          <p:spTgt spid="143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34">
                                            <p:txEl>
                                              <p:pRg end="2" st="2"/>
                                            </p:txEl>
                                          </p:spTgt>
                                        </p:tgtEl>
                                        <p:attrNameLst>
                                          <p:attrName>style.visibility</p:attrName>
                                        </p:attrNameLst>
                                      </p:cBhvr>
                                      <p:to>
                                        <p:strVal val="visible"/>
                                      </p:to>
                                    </p:set>
                                    <p:anim calcmode="lin" valueType="num">
                                      <p:cBhvr additive="base">
                                        <p:cTn dur="500"/>
                                        <p:tgtEl>
                                          <p:spTgt spid="143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34">
                                            <p:txEl>
                                              <p:pRg end="3" st="3"/>
                                            </p:txEl>
                                          </p:spTgt>
                                        </p:tgtEl>
                                        <p:attrNameLst>
                                          <p:attrName>style.visibility</p:attrName>
                                        </p:attrNameLst>
                                      </p:cBhvr>
                                      <p:to>
                                        <p:strVal val="visible"/>
                                      </p:to>
                                    </p:set>
                                    <p:anim calcmode="lin" valueType="num">
                                      <p:cBhvr additive="base">
                                        <p:cTn dur="500"/>
                                        <p:tgtEl>
                                          <p:spTgt spid="143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34">
                                            <p:txEl>
                                              <p:pRg end="4" st="4"/>
                                            </p:txEl>
                                          </p:spTgt>
                                        </p:tgtEl>
                                        <p:attrNameLst>
                                          <p:attrName>style.visibility</p:attrName>
                                        </p:attrNameLst>
                                      </p:cBhvr>
                                      <p:to>
                                        <p:strVal val="visible"/>
                                      </p:to>
                                    </p:set>
                                    <p:anim calcmode="lin" valueType="num">
                                      <p:cBhvr additive="base">
                                        <p:cTn dur="500"/>
                                        <p:tgtEl>
                                          <p:spTgt spid="143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43"/>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40" name="Google Shape;1440;p143"/>
          <p:cNvSpPr txBox="1"/>
          <p:nvPr>
            <p:ph type="title"/>
          </p:nvPr>
        </p:nvSpPr>
        <p:spPr>
          <a:xfrm>
            <a:off x="609600" y="762000"/>
            <a:ext cx="7162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ARCHITECTURAL MODELS FOR DISTRIBUTED DBMSs</a:t>
            </a:r>
            <a:r>
              <a:rPr b="0" i="0" lang="en-US" sz="2800" u="none">
                <a:solidFill>
                  <a:schemeClr val="dk1"/>
                </a:solidFill>
                <a:latin typeface="Libre Franklin"/>
                <a:ea typeface="Libre Franklin"/>
                <a:cs typeface="Libre Franklin"/>
                <a:sym typeface="Libre Franklin"/>
              </a:rPr>
              <a:t> - DISTRIBUTION</a:t>
            </a:r>
            <a:endParaRPr/>
          </a:p>
        </p:txBody>
      </p:sp>
      <p:sp>
        <p:nvSpPr>
          <p:cNvPr id="1441" name="Google Shape;1441;p143"/>
          <p:cNvSpPr txBox="1"/>
          <p:nvPr>
            <p:ph idx="1" type="body"/>
          </p:nvPr>
        </p:nvSpPr>
        <p:spPr>
          <a:xfrm>
            <a:off x="914400" y="2057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 Client / server distribution.</a:t>
            </a:r>
            <a:endParaRPr/>
          </a:p>
          <a:p>
            <a:pPr indent="-273050" lvl="0" marL="273050" rtl="0" algn="just">
              <a:lnSpc>
                <a:spcPct val="100000"/>
              </a:lnSpc>
              <a:spcBef>
                <a:spcPts val="500"/>
              </a:spcBef>
              <a:spcAft>
                <a:spcPts val="0"/>
              </a:spcAft>
              <a:buSzPts val="1700"/>
              <a:buNone/>
            </a:pP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The client / server distribution concentrates data management duties at servers while the clients focus on providing the application environment including the user interface. The communication duties are shared between the client machines and servers. Client / server DBMSs represent the first attempt at distributing functionality.</a:t>
            </a:r>
            <a:endParaRPr/>
          </a:p>
          <a:p>
            <a:pPr indent="-273050" lvl="0" marL="273050" rtl="0" algn="just">
              <a:lnSpc>
                <a:spcPct val="10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Peer-to-peer distribution.</a:t>
            </a:r>
            <a:endParaRPr/>
          </a:p>
          <a:p>
            <a:pPr indent="-273050" lvl="0" marL="273050" rtl="0" algn="just">
              <a:lnSpc>
                <a:spcPct val="100000"/>
              </a:lnSpc>
              <a:spcBef>
                <a:spcPts val="500"/>
              </a:spcBef>
              <a:spcAft>
                <a:spcPts val="0"/>
              </a:spcAft>
              <a:buSzPts val="1700"/>
              <a:buNone/>
            </a:pPr>
            <a:r>
              <a:rPr b="0" i="0" lang="en-US" sz="2000" u="none">
                <a:solidFill>
                  <a:schemeClr val="dk1"/>
                </a:solidFill>
                <a:latin typeface="Libre Baskerville"/>
                <a:ea typeface="Libre Baskerville"/>
                <a:cs typeface="Libre Baskerville"/>
                <a:sym typeface="Libre Baskerville"/>
              </a:rPr>
              <a:t>	There is no distinction of client machines versus servers. Each machine has full DBMS functionality and can communicate with other machines to execute queries and transactions.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41">
                                            <p:txEl>
                                              <p:pRg end="0" st="0"/>
                                            </p:txEl>
                                          </p:spTgt>
                                        </p:tgtEl>
                                        <p:attrNameLst>
                                          <p:attrName>style.visibility</p:attrName>
                                        </p:attrNameLst>
                                      </p:cBhvr>
                                      <p:to>
                                        <p:strVal val="visible"/>
                                      </p:to>
                                    </p:set>
                                    <p:anim calcmode="lin" valueType="num">
                                      <p:cBhvr additive="base">
                                        <p:cTn dur="500"/>
                                        <p:tgtEl>
                                          <p:spTgt spid="144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41">
                                            <p:txEl>
                                              <p:pRg end="1" st="1"/>
                                            </p:txEl>
                                          </p:spTgt>
                                        </p:tgtEl>
                                        <p:attrNameLst>
                                          <p:attrName>style.visibility</p:attrName>
                                        </p:attrNameLst>
                                      </p:cBhvr>
                                      <p:to>
                                        <p:strVal val="visible"/>
                                      </p:to>
                                    </p:set>
                                    <p:anim calcmode="lin" valueType="num">
                                      <p:cBhvr additive="base">
                                        <p:cTn dur="500"/>
                                        <p:tgtEl>
                                          <p:spTgt spid="144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41">
                                            <p:txEl>
                                              <p:pRg end="2" st="2"/>
                                            </p:txEl>
                                          </p:spTgt>
                                        </p:tgtEl>
                                        <p:attrNameLst>
                                          <p:attrName>style.visibility</p:attrName>
                                        </p:attrNameLst>
                                      </p:cBhvr>
                                      <p:to>
                                        <p:strVal val="visible"/>
                                      </p:to>
                                    </p:set>
                                    <p:anim calcmode="lin" valueType="num">
                                      <p:cBhvr additive="base">
                                        <p:cTn dur="500"/>
                                        <p:tgtEl>
                                          <p:spTgt spid="144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41">
                                            <p:txEl>
                                              <p:pRg end="3" st="3"/>
                                            </p:txEl>
                                          </p:spTgt>
                                        </p:tgtEl>
                                        <p:attrNameLst>
                                          <p:attrName>style.visibility</p:attrName>
                                        </p:attrNameLst>
                                      </p:cBhvr>
                                      <p:to>
                                        <p:strVal val="visible"/>
                                      </p:to>
                                    </p:set>
                                    <p:anim calcmode="lin" valueType="num">
                                      <p:cBhvr additive="base">
                                        <p:cTn dur="500"/>
                                        <p:tgtEl>
                                          <p:spTgt spid="144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41">
                                            <p:txEl>
                                              <p:pRg end="4" st="4"/>
                                            </p:txEl>
                                          </p:spTgt>
                                        </p:tgtEl>
                                        <p:attrNameLst>
                                          <p:attrName>style.visibility</p:attrName>
                                        </p:attrNameLst>
                                      </p:cBhvr>
                                      <p:to>
                                        <p:strVal val="visible"/>
                                      </p:to>
                                    </p:set>
                                    <p:anim calcmode="lin" valueType="num">
                                      <p:cBhvr additive="base">
                                        <p:cTn dur="500"/>
                                        <p:tgtEl>
                                          <p:spTgt spid="144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Disadvantages:</a:t>
            </a:r>
            <a:endParaRPr/>
          </a:p>
        </p:txBody>
      </p:sp>
      <p:sp>
        <p:nvSpPr>
          <p:cNvPr id="376" name="Google Shape;376;p3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Availability of data is less.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Not Reliable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Not Scalable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sng">
                <a:solidFill>
                  <a:schemeClr val="hlink"/>
                </a:solidFill>
                <a:latin typeface="Libre Baskerville"/>
                <a:ea typeface="Libre Baskerville"/>
                <a:cs typeface="Libre Baskerville"/>
                <a:sym typeface="Libre Baskerville"/>
                <a:hlinkClick r:id="rId3"/>
              </a:rPr>
              <a:t>Bottlenecks</a:t>
            </a:r>
            <a:r>
              <a:rPr b="0" i="0" lang="en-US" sz="2600" u="none">
                <a:solidFill>
                  <a:schemeClr val="dk1"/>
                </a:solidFill>
                <a:latin typeface="Libre Baskerville"/>
                <a:ea typeface="Libre Baskerville"/>
                <a:cs typeface="Libre Baskerville"/>
                <a:sym typeface="Libre Baskerville"/>
              </a:rPr>
              <a:t> can occur as a result of high traffic.</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44"/>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47" name="Google Shape;1447;p144"/>
          <p:cNvSpPr txBox="1"/>
          <p:nvPr>
            <p:ph type="title"/>
          </p:nvPr>
        </p:nvSpPr>
        <p:spPr>
          <a:xfrm>
            <a:off x="762000" y="3810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48" name="Google Shape;1448;p14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provides </a:t>
            </a:r>
            <a:r>
              <a:rPr b="0" i="1" lang="en-US" sz="2600" u="none">
                <a:solidFill>
                  <a:schemeClr val="dk1"/>
                </a:solidFill>
                <a:latin typeface="Libre Baskerville"/>
                <a:ea typeface="Libre Baskerville"/>
                <a:cs typeface="Libre Baskerville"/>
                <a:sym typeface="Libre Baskerville"/>
              </a:rPr>
              <a:t>two-level architecture</a:t>
            </a:r>
            <a:r>
              <a:rPr b="0" i="0" lang="en-US" sz="2600" u="none">
                <a:solidFill>
                  <a:schemeClr val="dk1"/>
                </a:solidFill>
                <a:latin typeface="Libre Baskerville"/>
                <a:ea typeface="Libre Baskerville"/>
                <a:cs typeface="Libre Baskerville"/>
                <a:sym typeface="Libre Baskerville"/>
              </a:rPr>
              <a:t> which make it easier  to manage the complexity of modern DBMSs and the complexity of distribution.</a:t>
            </a:r>
            <a:endParaRPr/>
          </a:p>
          <a:p>
            <a:pPr indent="-132715" lvl="0" marL="273050" rtl="0" algn="just">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t>
            </a:r>
            <a:r>
              <a:rPr b="0" i="1" lang="en-US" sz="2600" u="none">
                <a:solidFill>
                  <a:schemeClr val="dk1"/>
                </a:solidFill>
                <a:latin typeface="Libre Baskerville"/>
                <a:ea typeface="Libre Baskerville"/>
                <a:cs typeface="Libre Baskerville"/>
                <a:sym typeface="Libre Baskerville"/>
              </a:rPr>
              <a:t>server </a:t>
            </a:r>
            <a:r>
              <a:rPr b="0" i="0" lang="en-US" sz="2600" u="none">
                <a:solidFill>
                  <a:schemeClr val="dk1"/>
                </a:solidFill>
                <a:latin typeface="Libre Baskerville"/>
                <a:ea typeface="Libre Baskerville"/>
                <a:cs typeface="Libre Baskerville"/>
                <a:sym typeface="Libre Baskerville"/>
              </a:rPr>
              <a:t>does most of the data management work (query processing and optimization, transaction management, storage management).</a:t>
            </a:r>
            <a:endParaRPr/>
          </a:p>
          <a:p>
            <a:pPr indent="-132715" lvl="0" marL="273050" rtl="0" algn="just">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t>
            </a:r>
            <a:r>
              <a:rPr b="0" i="1" lang="en-US" sz="2600" u="none">
                <a:solidFill>
                  <a:schemeClr val="dk1"/>
                </a:solidFill>
                <a:latin typeface="Libre Baskerville"/>
                <a:ea typeface="Libre Baskerville"/>
                <a:cs typeface="Libre Baskerville"/>
                <a:sym typeface="Libre Baskerville"/>
              </a:rPr>
              <a:t>client</a:t>
            </a:r>
            <a:r>
              <a:rPr b="0" i="0" lang="en-US" sz="2600" u="none">
                <a:solidFill>
                  <a:schemeClr val="dk1"/>
                </a:solidFill>
                <a:latin typeface="Libre Baskerville"/>
                <a:ea typeface="Libre Baskerville"/>
                <a:cs typeface="Libre Baskerville"/>
                <a:sym typeface="Libre Baskerville"/>
              </a:rPr>
              <a:t> is the application and the user interface (management the data that is cached to the client, management the transaction locks).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48">
                                            <p:txEl>
                                              <p:pRg end="0" st="0"/>
                                            </p:txEl>
                                          </p:spTgt>
                                        </p:tgtEl>
                                        <p:attrNameLst>
                                          <p:attrName>style.visibility</p:attrName>
                                        </p:attrNameLst>
                                      </p:cBhvr>
                                      <p:to>
                                        <p:strVal val="visible"/>
                                      </p:to>
                                    </p:set>
                                    <p:anim calcmode="lin" valueType="num">
                                      <p:cBhvr additive="base">
                                        <p:cTn dur="500"/>
                                        <p:tgtEl>
                                          <p:spTgt spid="144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48">
                                            <p:txEl>
                                              <p:pRg end="1" st="1"/>
                                            </p:txEl>
                                          </p:spTgt>
                                        </p:tgtEl>
                                        <p:attrNameLst>
                                          <p:attrName>style.visibility</p:attrName>
                                        </p:attrNameLst>
                                      </p:cBhvr>
                                      <p:to>
                                        <p:strVal val="visible"/>
                                      </p:to>
                                    </p:set>
                                    <p:anim calcmode="lin" valueType="num">
                                      <p:cBhvr additive="base">
                                        <p:cTn dur="500"/>
                                        <p:tgtEl>
                                          <p:spTgt spid="144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48">
                                            <p:txEl>
                                              <p:pRg end="2" st="2"/>
                                            </p:txEl>
                                          </p:spTgt>
                                        </p:tgtEl>
                                        <p:attrNameLst>
                                          <p:attrName>style.visibility</p:attrName>
                                        </p:attrNameLst>
                                      </p:cBhvr>
                                      <p:to>
                                        <p:strVal val="visible"/>
                                      </p:to>
                                    </p:set>
                                    <p:anim calcmode="lin" valueType="num">
                                      <p:cBhvr additive="base">
                                        <p:cTn dur="500"/>
                                        <p:tgtEl>
                                          <p:spTgt spid="144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48">
                                            <p:txEl>
                                              <p:pRg end="3" st="3"/>
                                            </p:txEl>
                                          </p:spTgt>
                                        </p:tgtEl>
                                        <p:attrNameLst>
                                          <p:attrName>style.visibility</p:attrName>
                                        </p:attrNameLst>
                                      </p:cBhvr>
                                      <p:to>
                                        <p:strVal val="visible"/>
                                      </p:to>
                                    </p:set>
                                    <p:anim calcmode="lin" valueType="num">
                                      <p:cBhvr additive="base">
                                        <p:cTn dur="500"/>
                                        <p:tgtEl>
                                          <p:spTgt spid="144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48">
                                            <p:txEl>
                                              <p:pRg end="4" st="4"/>
                                            </p:txEl>
                                          </p:spTgt>
                                        </p:tgtEl>
                                        <p:attrNameLst>
                                          <p:attrName>style.visibility</p:attrName>
                                        </p:attrNameLst>
                                      </p:cBhvr>
                                      <p:to>
                                        <p:strVal val="visible"/>
                                      </p:to>
                                    </p:set>
                                    <p:anim calcmode="lin" valueType="num">
                                      <p:cBhvr additive="base">
                                        <p:cTn dur="500"/>
                                        <p:tgtEl>
                                          <p:spTgt spid="144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45"/>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54" name="Google Shape;1454;p145"/>
          <p:cNvSpPr txBox="1"/>
          <p:nvPr>
            <p:ph type="title"/>
          </p:nvPr>
        </p:nvSpPr>
        <p:spPr>
          <a:xfrm>
            <a:off x="685800" y="609600"/>
            <a:ext cx="8305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55" name="Google Shape;1455;p145"/>
          <p:cNvSpPr txBox="1"/>
          <p:nvPr>
            <p:ph idx="1" type="body"/>
          </p:nvPr>
        </p:nvSpPr>
        <p:spPr>
          <a:xfrm>
            <a:off x="762000" y="1981200"/>
            <a:ext cx="3581400" cy="4114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architecture is quite common in relational systems where the communication between the clients and the server(s) is at the level of SQL statements.</a:t>
            </a:r>
            <a:endParaRPr/>
          </a:p>
        </p:txBody>
      </p:sp>
      <p:pic>
        <p:nvPicPr>
          <p:cNvPr id="1456" name="Google Shape;1456;p145"/>
          <p:cNvPicPr preferRelativeResize="0"/>
          <p:nvPr>
            <p:ph idx="1" type="body"/>
          </p:nvPr>
        </p:nvPicPr>
        <p:blipFill rotWithShape="1">
          <a:blip r:embed="rId3">
            <a:alphaModFix/>
          </a:blip>
          <a:srcRect b="0" l="0" r="0" t="0"/>
          <a:stretch/>
        </p:blipFill>
        <p:spPr>
          <a:xfrm>
            <a:off x="5105400" y="1676400"/>
            <a:ext cx="32766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55">
                                            <p:txEl>
                                              <p:pRg end="0" st="0"/>
                                            </p:txEl>
                                          </p:spTgt>
                                        </p:tgtEl>
                                        <p:attrNameLst>
                                          <p:attrName>style.visibility</p:attrName>
                                        </p:attrNameLst>
                                      </p:cBhvr>
                                      <p:to>
                                        <p:strVal val="visible"/>
                                      </p:to>
                                    </p:set>
                                    <p:anim calcmode="lin" valueType="num">
                                      <p:cBhvr additive="base">
                                        <p:cTn dur="500"/>
                                        <p:tgtEl>
                                          <p:spTgt spid="145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46"/>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62" name="Google Shape;1462;p146"/>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63" name="Google Shape;1463;p146"/>
          <p:cNvSpPr txBox="1"/>
          <p:nvPr>
            <p:ph idx="1" type="body"/>
          </p:nvPr>
        </p:nvSpPr>
        <p:spPr>
          <a:xfrm>
            <a:off x="533400" y="17526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Multiple client - single server</a:t>
            </a:r>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From a data management perspective, this is not much different  from centralized databases since the database is stored on only one machine (the server) which also hosts the software to manage it. However, there are some differences from centralized systems in the way transactions are executed and caches are managed.</a:t>
            </a:r>
            <a:endParaRPr/>
          </a:p>
          <a:p>
            <a:pPr indent="-273050" lvl="0" marL="273050" rtl="0" algn="just">
              <a:lnSpc>
                <a:spcPct val="10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Multiple client - multiple server</a:t>
            </a:r>
            <a:endParaRPr/>
          </a:p>
          <a:p>
            <a:pPr indent="-273050" lvl="0" marL="273050" rtl="0" algn="just">
              <a:lnSpc>
                <a:spcPct val="100000"/>
              </a:lnSpc>
              <a:spcBef>
                <a:spcPts val="500"/>
              </a:spcBef>
              <a:spcAft>
                <a:spcPts val="0"/>
              </a:spcAft>
              <a:buSzPts val="1700"/>
              <a:buNone/>
            </a:pPr>
            <a:r>
              <a:rPr b="0" i="0" lang="en-US" sz="2000" u="none">
                <a:solidFill>
                  <a:schemeClr val="dk1"/>
                </a:solidFill>
                <a:latin typeface="Libre Baskerville"/>
                <a:ea typeface="Libre Baskerville"/>
                <a:cs typeface="Libre Baskerville"/>
                <a:sym typeface="Libre Baskerville"/>
              </a:rPr>
              <a:t>	In this case, two alternative management strategies are possible: either each client manages its own connection to the appropriate server or each client knows of only its “home server” which then communicates with other servers as required.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500"/>
                                        <p:tgtEl>
                                          <p:spTgt spid="1462"/>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63">
                                            <p:txEl>
                                              <p:pRg end="0" st="0"/>
                                            </p:txEl>
                                          </p:spTgt>
                                        </p:tgtEl>
                                        <p:attrNameLst>
                                          <p:attrName>style.visibility</p:attrName>
                                        </p:attrNameLst>
                                      </p:cBhvr>
                                      <p:to>
                                        <p:strVal val="visible"/>
                                      </p:to>
                                    </p:set>
                                    <p:anim calcmode="lin" valueType="num">
                                      <p:cBhvr additive="base">
                                        <p:cTn dur="500"/>
                                        <p:tgtEl>
                                          <p:spTgt spid="146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63">
                                            <p:txEl>
                                              <p:pRg end="1" st="1"/>
                                            </p:txEl>
                                          </p:spTgt>
                                        </p:tgtEl>
                                        <p:attrNameLst>
                                          <p:attrName>style.visibility</p:attrName>
                                        </p:attrNameLst>
                                      </p:cBhvr>
                                      <p:to>
                                        <p:strVal val="visible"/>
                                      </p:to>
                                    </p:set>
                                    <p:anim calcmode="lin" valueType="num">
                                      <p:cBhvr additive="base">
                                        <p:cTn dur="500"/>
                                        <p:tgtEl>
                                          <p:spTgt spid="146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63">
                                            <p:txEl>
                                              <p:pRg end="2" st="2"/>
                                            </p:txEl>
                                          </p:spTgt>
                                        </p:tgtEl>
                                        <p:attrNameLst>
                                          <p:attrName>style.visibility</p:attrName>
                                        </p:attrNameLst>
                                      </p:cBhvr>
                                      <p:to>
                                        <p:strVal val="visible"/>
                                      </p:to>
                                    </p:set>
                                    <p:anim calcmode="lin" valueType="num">
                                      <p:cBhvr additive="base">
                                        <p:cTn dur="500"/>
                                        <p:tgtEl>
                                          <p:spTgt spid="146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63">
                                            <p:txEl>
                                              <p:pRg end="3" st="3"/>
                                            </p:txEl>
                                          </p:spTgt>
                                        </p:tgtEl>
                                        <p:attrNameLst>
                                          <p:attrName>style.visibility</p:attrName>
                                        </p:attrNameLst>
                                      </p:cBhvr>
                                      <p:to>
                                        <p:strVal val="visible"/>
                                      </p:to>
                                    </p:set>
                                    <p:anim calcmode="lin" valueType="num">
                                      <p:cBhvr additive="base">
                                        <p:cTn dur="500"/>
                                        <p:tgtEl>
                                          <p:spTgt spid="146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63">
                                            <p:txEl>
                                              <p:pRg end="4" st="4"/>
                                            </p:txEl>
                                          </p:spTgt>
                                        </p:tgtEl>
                                        <p:attrNameLst>
                                          <p:attrName>style.visibility</p:attrName>
                                        </p:attrNameLst>
                                      </p:cBhvr>
                                      <p:to>
                                        <p:strVal val="visible"/>
                                      </p:to>
                                    </p:set>
                                    <p:anim calcmode="lin" valueType="num">
                                      <p:cBhvr additive="base">
                                        <p:cTn dur="500"/>
                                        <p:tgtEl>
                                          <p:spTgt spid="146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47"/>
          <p:cNvSpPr txBox="1"/>
          <p:nvPr>
            <p:ph type="title"/>
          </p:nvPr>
        </p:nvSpPr>
        <p:spPr>
          <a:xfrm>
            <a:off x="457200" y="277812"/>
            <a:ext cx="8229600" cy="63658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Client-Server architecture</a:t>
            </a:r>
            <a:endParaRPr/>
          </a:p>
        </p:txBody>
      </p:sp>
      <p:sp>
        <p:nvSpPr>
          <p:cNvPr id="1469" name="Google Shape;1469;p147"/>
          <p:cNvSpPr txBox="1"/>
          <p:nvPr>
            <p:ph idx="1" type="body"/>
          </p:nvPr>
        </p:nvSpPr>
        <p:spPr>
          <a:xfrm>
            <a:off x="457200" y="1295400"/>
            <a:ext cx="4038600" cy="54102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Distinguish the functionality and divide these functions into two classes, server functions and client functions.</a:t>
            </a:r>
            <a:endParaRPr/>
          </a:p>
          <a:p>
            <a:pPr indent="-273050" lvl="0" marL="273050" rtl="0" algn="l">
              <a:lnSpc>
                <a:spcPct val="8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Server does most of the data management work</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query processing</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data management</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Optimization</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Transaction management etc</a:t>
            </a:r>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Client performs</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Application</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User interface</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DBMS Client model</a:t>
            </a:r>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Client - Single Server</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Single Server accessed by multiple clients</a:t>
            </a:r>
            <a:endParaRPr/>
          </a:p>
          <a:p>
            <a:pPr indent="-165100" lvl="0" marL="273050" rtl="0" algn="l">
              <a:spcBef>
                <a:spcPts val="575"/>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p:txBody>
      </p:sp>
      <p:sp>
        <p:nvSpPr>
          <p:cNvPr id="1470" name="Google Shape;1470;p147"/>
          <p:cNvSpPr txBox="1"/>
          <p:nvPr>
            <p:ph idx="1" type="body"/>
          </p:nvPr>
        </p:nvSpPr>
        <p:spPr>
          <a:xfrm>
            <a:off x="4648200" y="1295400"/>
            <a:ext cx="4038600" cy="5486400"/>
          </a:xfrm>
          <a:prstGeom prst="rect">
            <a:avLst/>
          </a:prstGeom>
          <a:noFill/>
          <a:ln>
            <a:noFill/>
          </a:ln>
        </p:spPr>
        <p:txBody>
          <a:bodyPr anchorCtr="0" anchor="t" bIns="45700" lIns="91425" spcFirstLastPara="1" rIns="91425" wrap="square" tIns="45700">
            <a:noAutofit/>
          </a:bodyPr>
          <a:lstStyle/>
          <a:p>
            <a:pPr indent="-457200" lvl="0" marL="457200" rtl="0" algn="l">
              <a:lnSpc>
                <a:spcPct val="8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Client – Multiple Server </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Servers accessed by multiple clients</a:t>
            </a:r>
            <a:endParaRPr/>
          </a:p>
          <a:p>
            <a:pPr indent="-381000" lvl="1" marL="838200" rtl="0" algn="l">
              <a:lnSpc>
                <a:spcPct val="80000"/>
              </a:lnSpc>
              <a:spcBef>
                <a:spcPts val="300"/>
              </a:spcBef>
              <a:spcAft>
                <a:spcPts val="0"/>
              </a:spcAft>
              <a:buClr>
                <a:schemeClr val="accent2"/>
              </a:buClr>
              <a:buSzPts val="1700"/>
              <a:buFont typeface="Noto Sans Symbols"/>
              <a:buChar char="⚫"/>
            </a:pPr>
            <a:r>
              <a:rPr b="1" i="1" lang="en-US" sz="2000" u="none">
                <a:solidFill>
                  <a:schemeClr val="accent1"/>
                </a:solidFill>
                <a:latin typeface="Libre Baskerville"/>
                <a:ea typeface="Libre Baskerville"/>
                <a:cs typeface="Libre Baskerville"/>
                <a:sym typeface="Libre Baskerville"/>
              </a:rPr>
              <a:t>2 alternate management strategies</a:t>
            </a:r>
            <a:endParaRPr/>
          </a:p>
          <a:p>
            <a:pPr indent="-457200" lvl="0" marL="457200" rtl="0" algn="l">
              <a:lnSpc>
                <a:spcPct val="80000"/>
              </a:lnSpc>
              <a:spcBef>
                <a:spcPts val="500"/>
              </a:spcBef>
              <a:spcAft>
                <a:spcPts val="0"/>
              </a:spcAft>
              <a:buClr>
                <a:schemeClr val="accent1"/>
              </a:buClr>
              <a:buSzPts val="1700"/>
              <a:buFont typeface="Noto Sans Symbols"/>
              <a:buAutoNum type="arabicPeriod"/>
            </a:pPr>
            <a:r>
              <a:rPr b="0" i="0" lang="en-US" sz="2000" u="none">
                <a:solidFill>
                  <a:schemeClr val="dk1"/>
                </a:solidFill>
                <a:latin typeface="Libre Baskerville"/>
                <a:ea typeface="Libre Baskerville"/>
                <a:cs typeface="Libre Baskerville"/>
                <a:sym typeface="Libre Baskerville"/>
              </a:rPr>
              <a:t>Heavy client Systems</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client manages its own connection to the appropriate server.</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Simplifies server code</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Loads client machines with additional responsibilities</a:t>
            </a:r>
            <a:endParaRPr/>
          </a:p>
          <a:p>
            <a:pPr indent="-457200" lvl="0" marL="457200" rtl="0" algn="l">
              <a:lnSpc>
                <a:spcPct val="80000"/>
              </a:lnSpc>
              <a:spcBef>
                <a:spcPts val="500"/>
              </a:spcBef>
              <a:spcAft>
                <a:spcPts val="0"/>
              </a:spcAft>
              <a:buClr>
                <a:schemeClr val="accent1"/>
              </a:buClr>
              <a:buSzPts val="1700"/>
              <a:buFont typeface="Noto Sans Symbols"/>
              <a:buAutoNum type="arabicPeriod"/>
            </a:pPr>
            <a:r>
              <a:rPr b="0" i="0" lang="en-US" sz="2000" u="none">
                <a:solidFill>
                  <a:schemeClr val="dk1"/>
                </a:solidFill>
                <a:latin typeface="Libre Baskerville"/>
                <a:ea typeface="Libre Baskerville"/>
                <a:cs typeface="Libre Baskerville"/>
                <a:sym typeface="Libre Baskerville"/>
              </a:rPr>
              <a:t>Light Client Systems</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client knows of only its “home server” which then communicates with other servers as required.</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Concentrates on data management functionality at the servers.</a:t>
            </a:r>
            <a:endParaRPr/>
          </a:p>
          <a:p>
            <a:pPr indent="-381000" lvl="1" marL="838200" rtl="0" algn="l">
              <a:lnSpc>
                <a:spcPct val="80000"/>
              </a:lnSpc>
              <a:spcBef>
                <a:spcPts val="300"/>
              </a:spcBef>
              <a:spcAft>
                <a:spcPts val="0"/>
              </a:spcAft>
              <a:buSzPts val="1360"/>
              <a:buNone/>
            </a:pPr>
            <a:r>
              <a:t/>
            </a:r>
            <a:endParaRPr b="0" i="0" sz="1600" u="none">
              <a:solidFill>
                <a:schemeClr val="dk1"/>
              </a:solidFill>
              <a:latin typeface="Libre Baskerville"/>
              <a:ea typeface="Libre Baskerville"/>
              <a:cs typeface="Libre Baskerville"/>
              <a:sym typeface="Libre Baskerville"/>
            </a:endParaRPr>
          </a:p>
          <a:p>
            <a:pPr indent="-186690" lvl="0" marL="273050" rtl="0" algn="l">
              <a:spcBef>
                <a:spcPts val="575"/>
              </a:spcBef>
              <a:spcAft>
                <a:spcPts val="0"/>
              </a:spcAft>
              <a:buSzPts val="1360"/>
              <a:buNone/>
            </a:pPr>
            <a:r>
              <a:t/>
            </a:r>
            <a:endParaRPr b="0" i="0" sz="1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8"/>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76" name="Google Shape;1476;p148"/>
          <p:cNvSpPr txBox="1"/>
          <p:nvPr>
            <p:ph type="title"/>
          </p:nvPr>
        </p:nvSpPr>
        <p:spPr>
          <a:xfrm>
            <a:off x="685800" y="228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77" name="Google Shape;1477;p14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physical data organization on each machine may be different.</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internal scheme (LIS)</a:t>
            </a:r>
            <a:r>
              <a:rPr b="0" i="0" lang="en-US" sz="2600" u="none">
                <a:solidFill>
                  <a:schemeClr val="dk1"/>
                </a:solidFill>
                <a:latin typeface="Libre Baskerville"/>
                <a:ea typeface="Libre Baskerville"/>
                <a:cs typeface="Libre Baskerville"/>
                <a:sym typeface="Libre Baskerville"/>
              </a:rPr>
              <a:t> - is an individual internal schema definition at each site.</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Global conceptual schema (GCS)</a:t>
            </a:r>
            <a:r>
              <a:rPr b="0" i="0" lang="en-US" sz="2600" u="none">
                <a:solidFill>
                  <a:schemeClr val="dk1"/>
                </a:solidFill>
                <a:latin typeface="Libre Baskerville"/>
                <a:ea typeface="Libre Baskerville"/>
                <a:cs typeface="Libre Baskerville"/>
                <a:sym typeface="Libre Baskerville"/>
              </a:rPr>
              <a:t> - describes the enterprise view of the data.</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conceptual schema (LCS) </a:t>
            </a:r>
            <a:r>
              <a:rPr b="0" i="0" lang="en-US" sz="2600" u="none">
                <a:solidFill>
                  <a:schemeClr val="dk1"/>
                </a:solidFill>
                <a:latin typeface="Libre Baskerville"/>
                <a:ea typeface="Libre Baskerville"/>
                <a:cs typeface="Libre Baskerville"/>
                <a:sym typeface="Libre Baskerville"/>
              </a:rPr>
              <a:t>- describes the logical organization of data at each site.</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External schemas (ESs) </a:t>
            </a:r>
            <a:r>
              <a:rPr b="0" i="0" lang="en-US" sz="2600" u="none">
                <a:solidFill>
                  <a:schemeClr val="dk1"/>
                </a:solidFill>
                <a:latin typeface="Libre Baskerville"/>
                <a:ea typeface="Libre Baskerville"/>
                <a:cs typeface="Libre Baskerville"/>
                <a:sym typeface="Libre Baskerville"/>
              </a:rPr>
              <a:t>- support user applications and user access to the database.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77">
                                            <p:txEl>
                                              <p:pRg end="0" st="0"/>
                                            </p:txEl>
                                          </p:spTgt>
                                        </p:tgtEl>
                                        <p:attrNameLst>
                                          <p:attrName>style.visibility</p:attrName>
                                        </p:attrNameLst>
                                      </p:cBhvr>
                                      <p:to>
                                        <p:strVal val="visible"/>
                                      </p:to>
                                    </p:set>
                                    <p:anim calcmode="lin" valueType="num">
                                      <p:cBhvr additive="base">
                                        <p:cTn dur="500"/>
                                        <p:tgtEl>
                                          <p:spTgt spid="147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77">
                                            <p:txEl>
                                              <p:pRg end="1" st="1"/>
                                            </p:txEl>
                                          </p:spTgt>
                                        </p:tgtEl>
                                        <p:attrNameLst>
                                          <p:attrName>style.visibility</p:attrName>
                                        </p:attrNameLst>
                                      </p:cBhvr>
                                      <p:to>
                                        <p:strVal val="visible"/>
                                      </p:to>
                                    </p:set>
                                    <p:anim calcmode="lin" valueType="num">
                                      <p:cBhvr additive="base">
                                        <p:cTn dur="500"/>
                                        <p:tgtEl>
                                          <p:spTgt spid="147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77">
                                            <p:txEl>
                                              <p:pRg end="2" st="2"/>
                                            </p:txEl>
                                          </p:spTgt>
                                        </p:tgtEl>
                                        <p:attrNameLst>
                                          <p:attrName>style.visibility</p:attrName>
                                        </p:attrNameLst>
                                      </p:cBhvr>
                                      <p:to>
                                        <p:strVal val="visible"/>
                                      </p:to>
                                    </p:set>
                                    <p:anim calcmode="lin" valueType="num">
                                      <p:cBhvr additive="base">
                                        <p:cTn dur="500"/>
                                        <p:tgtEl>
                                          <p:spTgt spid="147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77">
                                            <p:txEl>
                                              <p:pRg end="3" st="3"/>
                                            </p:txEl>
                                          </p:spTgt>
                                        </p:tgtEl>
                                        <p:attrNameLst>
                                          <p:attrName>style.visibility</p:attrName>
                                        </p:attrNameLst>
                                      </p:cBhvr>
                                      <p:to>
                                        <p:strVal val="visible"/>
                                      </p:to>
                                    </p:set>
                                    <p:anim calcmode="lin" valueType="num">
                                      <p:cBhvr additive="base">
                                        <p:cTn dur="500"/>
                                        <p:tgtEl>
                                          <p:spTgt spid="147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77">
                                            <p:txEl>
                                              <p:pRg end="4" st="4"/>
                                            </p:txEl>
                                          </p:spTgt>
                                        </p:tgtEl>
                                        <p:attrNameLst>
                                          <p:attrName>style.visibility</p:attrName>
                                        </p:attrNameLst>
                                      </p:cBhvr>
                                      <p:to>
                                        <p:strVal val="visible"/>
                                      </p:to>
                                    </p:set>
                                    <p:anim calcmode="lin" valueType="num">
                                      <p:cBhvr additive="base">
                                        <p:cTn dur="500"/>
                                        <p:tgtEl>
                                          <p:spTgt spid="147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49"/>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83" name="Google Shape;1483;p149"/>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pic>
        <p:nvPicPr>
          <p:cNvPr id="1484" name="Google Shape;1484;p149"/>
          <p:cNvPicPr preferRelativeResize="0"/>
          <p:nvPr>
            <p:ph idx="1" type="body"/>
          </p:nvPr>
        </p:nvPicPr>
        <p:blipFill rotWithShape="1">
          <a:blip r:embed="rId3">
            <a:alphaModFix/>
          </a:blip>
          <a:srcRect b="0" l="0" r="0" t="0"/>
          <a:stretch/>
        </p:blipFill>
        <p:spPr>
          <a:xfrm>
            <a:off x="2057400" y="1828800"/>
            <a:ext cx="5394325" cy="444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50"/>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90" name="Google Shape;1490;p150"/>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91" name="Google Shape;1491;p150"/>
          <p:cNvSpPr txBox="1"/>
          <p:nvPr>
            <p:ph idx="1" type="body"/>
          </p:nvPr>
        </p:nvSpPr>
        <p:spPr>
          <a:xfrm>
            <a:off x="152400" y="1981200"/>
            <a:ext cx="4038600" cy="4114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1700"/>
              <a:buNone/>
            </a:pPr>
            <a:r>
              <a:rPr b="0" i="0" lang="en-US" sz="2000" u="none">
                <a:solidFill>
                  <a:schemeClr val="dk1"/>
                </a:solidFill>
                <a:latin typeface="Libre Baskerville"/>
                <a:ea typeface="Libre Baskerville"/>
                <a:cs typeface="Libre Baskerville"/>
                <a:sym typeface="Libre Baskerville"/>
              </a:rPr>
              <a:t>	In these case, the ANSI/SPARC model is extended by the addition of </a:t>
            </a:r>
            <a:r>
              <a:rPr b="0" i="1" lang="en-US" sz="2000" u="none">
                <a:solidFill>
                  <a:schemeClr val="dk1"/>
                </a:solidFill>
                <a:latin typeface="Libre Baskerville"/>
                <a:ea typeface="Libre Baskerville"/>
                <a:cs typeface="Libre Baskerville"/>
                <a:sym typeface="Libre Baskerville"/>
              </a:rPr>
              <a:t>global directory / dictionary (GD/D) </a:t>
            </a:r>
            <a:r>
              <a:rPr b="0" i="0" lang="en-US" sz="2000" u="none">
                <a:solidFill>
                  <a:schemeClr val="dk1"/>
                </a:solidFill>
                <a:latin typeface="Libre Baskerville"/>
                <a:ea typeface="Libre Baskerville"/>
                <a:cs typeface="Libre Baskerville"/>
                <a:sym typeface="Libre Baskerville"/>
              </a:rPr>
              <a:t>to permits the required global mappings. The local mappings are still performed by </a:t>
            </a:r>
            <a:r>
              <a:rPr b="0" i="1" lang="en-US" sz="2000" u="none">
                <a:solidFill>
                  <a:schemeClr val="dk1"/>
                </a:solidFill>
                <a:latin typeface="Libre Baskerville"/>
                <a:ea typeface="Libre Baskerville"/>
                <a:cs typeface="Libre Baskerville"/>
                <a:sym typeface="Libre Baskerville"/>
              </a:rPr>
              <a:t>local directory / dictionary</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(LD/D)</a:t>
            </a:r>
            <a:r>
              <a:rPr b="0" i="0" lang="en-US" sz="2000" u="none">
                <a:solidFill>
                  <a:schemeClr val="dk1"/>
                </a:solidFill>
                <a:latin typeface="Libre Baskerville"/>
                <a:ea typeface="Libre Baskerville"/>
                <a:cs typeface="Libre Baskerville"/>
                <a:sym typeface="Libre Baskerville"/>
              </a:rPr>
              <a:t>. The local database management components are integrated by means of global DBMS functions. Local conceptual schemas are mappings of global schema onto each site.</a:t>
            </a:r>
            <a:endParaRPr/>
          </a:p>
        </p:txBody>
      </p:sp>
      <p:pic>
        <p:nvPicPr>
          <p:cNvPr id="1492" name="Google Shape;1492;p150"/>
          <p:cNvPicPr preferRelativeResize="0"/>
          <p:nvPr>
            <p:ph idx="1" type="body"/>
          </p:nvPr>
        </p:nvPicPr>
        <p:blipFill rotWithShape="1">
          <a:blip r:embed="rId3">
            <a:alphaModFix/>
          </a:blip>
          <a:srcRect b="0" l="0" r="0" t="0"/>
          <a:stretch/>
        </p:blipFill>
        <p:spPr>
          <a:xfrm>
            <a:off x="4648200" y="1752600"/>
            <a:ext cx="3509962" cy="44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500"/>
                                        <p:tgtEl>
                                          <p:spTgt spid="1490"/>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91">
                                            <p:txEl>
                                              <p:pRg end="0" st="0"/>
                                            </p:txEl>
                                          </p:spTgt>
                                        </p:tgtEl>
                                        <p:attrNameLst>
                                          <p:attrName>style.visibility</p:attrName>
                                        </p:attrNameLst>
                                      </p:cBhvr>
                                      <p:to>
                                        <p:strVal val="visible"/>
                                      </p:to>
                                    </p:set>
                                    <p:anim calcmode="lin" valueType="num">
                                      <p:cBhvr additive="base">
                                        <p:cTn dur="500"/>
                                        <p:tgtEl>
                                          <p:spTgt spid="14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51"/>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98" name="Google Shape;1498;p151"/>
          <p:cNvSpPr txBox="1"/>
          <p:nvPr>
            <p:ph type="title"/>
          </p:nvPr>
        </p:nvSpPr>
        <p:spPr>
          <a:xfrm>
            <a:off x="685800" y="609600"/>
            <a:ext cx="8305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99" name="Google Shape;1499;p151"/>
          <p:cNvSpPr txBox="1"/>
          <p:nvPr>
            <p:ph idx="1" type="body"/>
          </p:nvPr>
        </p:nvSpPr>
        <p:spPr>
          <a:xfrm>
            <a:off x="1066800" y="2133600"/>
            <a:ext cx="2514600" cy="4114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700"/>
              <a:buNone/>
            </a:pPr>
            <a:r>
              <a:rPr b="0" i="0" lang="en-US" sz="20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The detailed components of a distributed DBMS.</a:t>
            </a:r>
            <a:endParaRPr/>
          </a:p>
          <a:p>
            <a:pPr indent="-273050" lvl="0" marL="273050" rtl="0" algn="l">
              <a:lnSpc>
                <a:spcPct val="100000"/>
              </a:lnSpc>
              <a:spcBef>
                <a:spcPts val="500"/>
              </a:spcBef>
              <a:spcAft>
                <a:spcPts val="0"/>
              </a:spcAft>
              <a:buSzPts val="2210"/>
              <a:buNone/>
            </a:pPr>
            <a:r>
              <a:t/>
            </a:r>
            <a:endParaRPr b="0" i="0" sz="2600" u="none">
              <a:solidFill>
                <a:schemeClr val="dk1"/>
              </a:solidFill>
              <a:latin typeface="Libre Baskerville"/>
              <a:ea typeface="Libre Baskerville"/>
              <a:cs typeface="Libre Baskerville"/>
              <a:sym typeface="Libre Baskerville"/>
            </a:endParaRPr>
          </a:p>
          <a:p>
            <a:pPr indent="-273050" lvl="0" marL="273050" rtl="0" algn="l">
              <a:lnSpc>
                <a:spcPct val="100000"/>
              </a:lnSpc>
              <a:spcBef>
                <a:spcPts val="500"/>
              </a:spcBef>
              <a:spcAft>
                <a:spcPts val="0"/>
              </a:spcAft>
              <a:buSzPts val="2210"/>
              <a:buNone/>
            </a:pPr>
            <a:r>
              <a:rPr b="0" i="0" lang="en-US" sz="2600" u="none">
                <a:solidFill>
                  <a:schemeClr val="dk1"/>
                </a:solidFill>
                <a:latin typeface="Libre Baskerville"/>
                <a:ea typeface="Libre Baskerville"/>
                <a:cs typeface="Libre Baskerville"/>
                <a:sym typeface="Libre Baskerville"/>
              </a:rPr>
              <a:t>	Two major components:</a:t>
            </a:r>
            <a:endParaRPr/>
          </a:p>
          <a:p>
            <a:pPr indent="-228599" lvl="1" marL="547687" rtl="0" algn="l">
              <a:lnSpc>
                <a:spcPct val="100000"/>
              </a:lnSpc>
              <a:spcBef>
                <a:spcPts val="300"/>
              </a:spcBef>
              <a:spcAft>
                <a:spcPts val="0"/>
              </a:spcAft>
              <a:buClr>
                <a:schemeClr val="accent2"/>
              </a:buClr>
              <a:buSzPts val="1700"/>
              <a:buFont typeface="Noto Sans Symbols"/>
              <a:buChar char="⚫"/>
            </a:pPr>
            <a:r>
              <a:rPr b="0" i="1" lang="en-US" sz="20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100000"/>
              </a:lnSpc>
              <a:spcBef>
                <a:spcPts val="300"/>
              </a:spcBef>
              <a:spcAft>
                <a:spcPts val="0"/>
              </a:spcAft>
              <a:buClr>
                <a:schemeClr val="accent2"/>
              </a:buClr>
              <a:buSzPts val="1700"/>
              <a:buFont typeface="Noto Sans Symbols"/>
              <a:buChar char="⚫"/>
            </a:pPr>
            <a:r>
              <a:rPr b="0" i="1" lang="en-US" sz="2000" u="none">
                <a:solidFill>
                  <a:schemeClr val="dk1"/>
                </a:solidFill>
                <a:latin typeface="Libre Baskerville"/>
                <a:ea typeface="Libre Baskerville"/>
                <a:cs typeface="Libre Baskerville"/>
                <a:sym typeface="Libre Baskerville"/>
              </a:rPr>
              <a:t>data processor</a:t>
            </a:r>
            <a:endParaRPr/>
          </a:p>
        </p:txBody>
      </p:sp>
      <p:pic>
        <p:nvPicPr>
          <p:cNvPr id="1500" name="Google Shape;1500;p151"/>
          <p:cNvPicPr preferRelativeResize="0"/>
          <p:nvPr>
            <p:ph idx="1" type="body"/>
          </p:nvPr>
        </p:nvPicPr>
        <p:blipFill rotWithShape="1">
          <a:blip r:embed="rId3">
            <a:alphaModFix/>
          </a:blip>
          <a:srcRect b="0" l="0" r="0" t="0"/>
          <a:stretch/>
        </p:blipFill>
        <p:spPr>
          <a:xfrm>
            <a:off x="4191000" y="1752600"/>
            <a:ext cx="3810000" cy="4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99">
                                            <p:txEl>
                                              <p:pRg end="0" st="0"/>
                                            </p:txEl>
                                          </p:spTgt>
                                        </p:tgtEl>
                                        <p:attrNameLst>
                                          <p:attrName>style.visibility</p:attrName>
                                        </p:attrNameLst>
                                      </p:cBhvr>
                                      <p:to>
                                        <p:strVal val="visible"/>
                                      </p:to>
                                    </p:set>
                                    <p:anim calcmode="lin" valueType="num">
                                      <p:cBhvr additive="base">
                                        <p:cTn dur="500"/>
                                        <p:tgtEl>
                                          <p:spTgt spid="149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1000"/>
                                  </p:stCondLst>
                                  <p:childTnLst>
                                    <p:set>
                                      <p:cBhvr>
                                        <p:cTn dur="1" fill="hold">
                                          <p:stCondLst>
                                            <p:cond delay="0"/>
                                          </p:stCondLst>
                                        </p:cTn>
                                        <p:tgtEl>
                                          <p:spTgt spid="1499">
                                            <p:txEl>
                                              <p:pRg end="1" st="1"/>
                                            </p:txEl>
                                          </p:spTgt>
                                        </p:tgtEl>
                                        <p:attrNameLst>
                                          <p:attrName>style.visibility</p:attrName>
                                        </p:attrNameLst>
                                      </p:cBhvr>
                                      <p:to>
                                        <p:strVal val="visible"/>
                                      </p:to>
                                    </p:set>
                                    <p:anim calcmode="lin" valueType="num">
                                      <p:cBhvr additive="base">
                                        <p:cTn dur="500"/>
                                        <p:tgtEl>
                                          <p:spTgt spid="149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1000"/>
                                  </p:stCondLst>
                                  <p:childTnLst>
                                    <p:set>
                                      <p:cBhvr>
                                        <p:cTn dur="1" fill="hold">
                                          <p:stCondLst>
                                            <p:cond delay="0"/>
                                          </p:stCondLst>
                                        </p:cTn>
                                        <p:tgtEl>
                                          <p:spTgt spid="1499">
                                            <p:txEl>
                                              <p:pRg end="2" st="2"/>
                                            </p:txEl>
                                          </p:spTgt>
                                        </p:tgtEl>
                                        <p:attrNameLst>
                                          <p:attrName>style.visibility</p:attrName>
                                        </p:attrNameLst>
                                      </p:cBhvr>
                                      <p:to>
                                        <p:strVal val="visible"/>
                                      </p:to>
                                    </p:set>
                                    <p:anim calcmode="lin" valueType="num">
                                      <p:cBhvr additive="base">
                                        <p:cTn dur="500"/>
                                        <p:tgtEl>
                                          <p:spTgt spid="149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1000"/>
                                  </p:stCondLst>
                                  <p:childTnLst>
                                    <p:set>
                                      <p:cBhvr>
                                        <p:cTn dur="1" fill="hold">
                                          <p:stCondLst>
                                            <p:cond delay="0"/>
                                          </p:stCondLst>
                                        </p:cTn>
                                        <p:tgtEl>
                                          <p:spTgt spid="1499">
                                            <p:txEl>
                                              <p:pRg end="3" st="3"/>
                                            </p:txEl>
                                          </p:spTgt>
                                        </p:tgtEl>
                                        <p:attrNameLst>
                                          <p:attrName>style.visibility</p:attrName>
                                        </p:attrNameLst>
                                      </p:cBhvr>
                                      <p:to>
                                        <p:strVal val="visible"/>
                                      </p:to>
                                    </p:set>
                                    <p:anim calcmode="lin" valueType="num">
                                      <p:cBhvr additive="base">
                                        <p:cTn dur="500"/>
                                        <p:tgtEl>
                                          <p:spTgt spid="149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1000"/>
                                  </p:stCondLst>
                                  <p:childTnLst>
                                    <p:set>
                                      <p:cBhvr>
                                        <p:cTn dur="1" fill="hold">
                                          <p:stCondLst>
                                            <p:cond delay="0"/>
                                          </p:stCondLst>
                                        </p:cTn>
                                        <p:tgtEl>
                                          <p:spTgt spid="1499">
                                            <p:txEl>
                                              <p:pRg end="4" st="4"/>
                                            </p:txEl>
                                          </p:spTgt>
                                        </p:tgtEl>
                                        <p:attrNameLst>
                                          <p:attrName>style.visibility</p:attrName>
                                        </p:attrNameLst>
                                      </p:cBhvr>
                                      <p:to>
                                        <p:strVal val="visible"/>
                                      </p:to>
                                    </p:set>
                                    <p:anim calcmode="lin" valueType="num">
                                      <p:cBhvr additive="base">
                                        <p:cTn dur="500"/>
                                        <p:tgtEl>
                                          <p:spTgt spid="14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52"/>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06" name="Google Shape;1506;p152"/>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507" name="Google Shape;1507;p152"/>
          <p:cNvSpPr txBox="1"/>
          <p:nvPr>
            <p:ph idx="1" type="body"/>
          </p:nvPr>
        </p:nvSpPr>
        <p:spPr>
          <a:xfrm>
            <a:off x="685800" y="1752600"/>
            <a:ext cx="7772400" cy="4495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User processor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user interface handler</a:t>
            </a:r>
            <a:r>
              <a:rPr b="0" i="0" lang="en-US" sz="2000" u="none">
                <a:solidFill>
                  <a:schemeClr val="dk1"/>
                </a:solidFill>
                <a:latin typeface="Libre Baskerville"/>
                <a:ea typeface="Libre Baskerville"/>
                <a:cs typeface="Libre Baskerville"/>
                <a:sym typeface="Libre Baskerville"/>
              </a:rPr>
              <a:t> - is responsible for interpreting user commands as they come in, and formatting the result data as it is sent to the user,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semantic data controller</a:t>
            </a: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 uses the integrity constraints and authorizations that are defined as part of the global conceptual schema to check if the user query can be processed,</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global query optimizer and decomposer</a:t>
            </a: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 - determines an execution strategy to minimize a cost function, and translates the global queries in local ones using the global and local conceptual schemas as well as global directory,</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distributed execution monitor</a:t>
            </a:r>
            <a:r>
              <a:rPr b="0" i="0" lang="en-US" sz="2000" u="none">
                <a:solidFill>
                  <a:schemeClr val="dk1"/>
                </a:solidFill>
                <a:latin typeface="Libre Baskerville"/>
                <a:ea typeface="Libre Baskerville"/>
                <a:cs typeface="Libre Baskerville"/>
                <a:sym typeface="Libre Baskerville"/>
              </a:rPr>
              <a:t> - coordinates the distributed execution of the user request.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500"/>
                                        <p:tgtEl>
                                          <p:spTgt spid="1506"/>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507">
                                            <p:txEl>
                                              <p:pRg end="0" st="0"/>
                                            </p:txEl>
                                          </p:spTgt>
                                        </p:tgtEl>
                                        <p:attrNameLst>
                                          <p:attrName>style.visibility</p:attrName>
                                        </p:attrNameLst>
                                      </p:cBhvr>
                                      <p:to>
                                        <p:strVal val="visible"/>
                                      </p:to>
                                    </p:set>
                                    <p:anim calcmode="lin" valueType="num">
                                      <p:cBhvr additive="base">
                                        <p:cTn dur="500"/>
                                        <p:tgtEl>
                                          <p:spTgt spid="150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507">
                                            <p:txEl>
                                              <p:pRg end="1" st="1"/>
                                            </p:txEl>
                                          </p:spTgt>
                                        </p:tgtEl>
                                        <p:attrNameLst>
                                          <p:attrName>style.visibility</p:attrName>
                                        </p:attrNameLst>
                                      </p:cBhvr>
                                      <p:to>
                                        <p:strVal val="visible"/>
                                      </p:to>
                                    </p:set>
                                    <p:anim calcmode="lin" valueType="num">
                                      <p:cBhvr additive="base">
                                        <p:cTn dur="500"/>
                                        <p:tgtEl>
                                          <p:spTgt spid="150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507">
                                            <p:txEl>
                                              <p:pRg end="2" st="2"/>
                                            </p:txEl>
                                          </p:spTgt>
                                        </p:tgtEl>
                                        <p:attrNameLst>
                                          <p:attrName>style.visibility</p:attrName>
                                        </p:attrNameLst>
                                      </p:cBhvr>
                                      <p:to>
                                        <p:strVal val="visible"/>
                                      </p:to>
                                    </p:set>
                                    <p:anim calcmode="lin" valueType="num">
                                      <p:cBhvr additive="base">
                                        <p:cTn dur="500"/>
                                        <p:tgtEl>
                                          <p:spTgt spid="150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507">
                                            <p:txEl>
                                              <p:pRg end="3" st="3"/>
                                            </p:txEl>
                                          </p:spTgt>
                                        </p:tgtEl>
                                        <p:attrNameLst>
                                          <p:attrName>style.visibility</p:attrName>
                                        </p:attrNameLst>
                                      </p:cBhvr>
                                      <p:to>
                                        <p:strVal val="visible"/>
                                      </p:to>
                                    </p:set>
                                    <p:anim calcmode="lin" valueType="num">
                                      <p:cBhvr additive="base">
                                        <p:cTn dur="500"/>
                                        <p:tgtEl>
                                          <p:spTgt spid="150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507">
                                            <p:txEl>
                                              <p:pRg end="4" st="4"/>
                                            </p:txEl>
                                          </p:spTgt>
                                        </p:tgtEl>
                                        <p:attrNameLst>
                                          <p:attrName>style.visibility</p:attrName>
                                        </p:attrNameLst>
                                      </p:cBhvr>
                                      <p:to>
                                        <p:strVal val="visible"/>
                                      </p:to>
                                    </p:set>
                                    <p:anim calcmode="lin" valueType="num">
                                      <p:cBhvr additive="base">
                                        <p:cTn dur="500"/>
                                        <p:tgtEl>
                                          <p:spTgt spid="150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53"/>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13" name="Google Shape;1513;p153"/>
          <p:cNvSpPr txBox="1"/>
          <p:nvPr>
            <p:ph type="title"/>
          </p:nvPr>
        </p:nvSpPr>
        <p:spPr>
          <a:xfrm>
            <a:off x="457200" y="3048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514" name="Google Shape;1514;p15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Data processor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query optimizer</a:t>
            </a:r>
            <a:r>
              <a:rPr b="0" i="0" lang="en-US" sz="2000" u="none">
                <a:solidFill>
                  <a:schemeClr val="dk1"/>
                </a:solidFill>
                <a:latin typeface="Libre Baskerville"/>
                <a:ea typeface="Libre Baskerville"/>
                <a:cs typeface="Libre Baskerville"/>
                <a:sym typeface="Libre Baskerville"/>
              </a:rPr>
              <a:t> - is responsible for choosing the best access path to access any data item,</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recovery manager</a:t>
            </a:r>
            <a:r>
              <a:rPr b="0" i="0" lang="en-US" sz="2000" u="none">
                <a:solidFill>
                  <a:schemeClr val="dk1"/>
                </a:solidFill>
                <a:latin typeface="Libre Baskerville"/>
                <a:ea typeface="Libre Baskerville"/>
                <a:cs typeface="Libre Baskerville"/>
                <a:sym typeface="Libre Baskerville"/>
              </a:rPr>
              <a:t> - is responsible for making sure that the local database remains consistent even when failures occur,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run-time support processor</a:t>
            </a:r>
            <a:r>
              <a:rPr b="0" i="1" lang="en-US" sz="2000" u="none">
                <a:solidFill>
                  <a:schemeClr val="dk1"/>
                </a:solidFill>
                <a:latin typeface="Libre Baskerville"/>
                <a:ea typeface="Libre Baskerville"/>
                <a:cs typeface="Libre Baskerville"/>
                <a:sym typeface="Libre Baskerville"/>
              </a:rPr>
              <a:t> - </a:t>
            </a:r>
            <a:r>
              <a:rPr b="0" i="0" lang="en-US" sz="2000" u="none">
                <a:solidFill>
                  <a:schemeClr val="dk1"/>
                </a:solidFill>
                <a:latin typeface="Libre Baskerville"/>
                <a:ea typeface="Libre Baskerville"/>
                <a:cs typeface="Libre Baskerville"/>
                <a:sym typeface="Libre Baskerville"/>
              </a:rPr>
              <a:t>physically accesses the database according to the physical commands in the schedule generated by the query optimizer. This is the interface to the operating system and contains the </a:t>
            </a:r>
            <a:r>
              <a:rPr b="0" i="1" lang="en-US" sz="2000" u="none">
                <a:solidFill>
                  <a:schemeClr val="dk1"/>
                </a:solidFill>
                <a:latin typeface="Libre Baskerville"/>
                <a:ea typeface="Libre Baskerville"/>
                <a:cs typeface="Libre Baskerville"/>
                <a:sym typeface="Libre Baskerville"/>
              </a:rPr>
              <a:t>database buffer</a:t>
            </a:r>
            <a:r>
              <a:rPr b="0" i="0" lang="en-US" sz="2000" u="none">
                <a:solidFill>
                  <a:schemeClr val="dk1"/>
                </a:solidFill>
                <a:latin typeface="Libre Baskerville"/>
                <a:ea typeface="Libre Baskerville"/>
                <a:cs typeface="Libre Baskerville"/>
                <a:sym typeface="Libre Baskerville"/>
              </a:rPr>
              <a:t> (or </a:t>
            </a:r>
            <a:r>
              <a:rPr b="0" i="1" lang="en-US" sz="2000" u="none">
                <a:solidFill>
                  <a:schemeClr val="dk1"/>
                </a:solidFill>
                <a:latin typeface="Libre Baskerville"/>
                <a:ea typeface="Libre Baskerville"/>
                <a:cs typeface="Libre Baskerville"/>
                <a:sym typeface="Libre Baskerville"/>
              </a:rPr>
              <a:t>cache</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manager</a:t>
            </a:r>
            <a:r>
              <a:rPr b="0" i="0" lang="en-US" sz="2000" u="none">
                <a:solidFill>
                  <a:schemeClr val="dk1"/>
                </a:solidFill>
                <a:latin typeface="Libre Baskerville"/>
                <a:ea typeface="Libre Baskerville"/>
                <a:cs typeface="Libre Baskerville"/>
                <a:sym typeface="Libre Baskerville"/>
              </a:rPr>
              <a:t>, which is responsible for maintaining the main memory buffers and managing the data accesses.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514">
                                            <p:txEl>
                                              <p:pRg end="0" st="0"/>
                                            </p:txEl>
                                          </p:spTgt>
                                        </p:tgtEl>
                                        <p:attrNameLst>
                                          <p:attrName>style.visibility</p:attrName>
                                        </p:attrNameLst>
                                      </p:cBhvr>
                                      <p:to>
                                        <p:strVal val="visible"/>
                                      </p:to>
                                    </p:set>
                                    <p:anim calcmode="lin" valueType="num">
                                      <p:cBhvr additive="base">
                                        <p:cTn dur="500"/>
                                        <p:tgtEl>
                                          <p:spTgt spid="151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514">
                                            <p:txEl>
                                              <p:pRg end="1" st="1"/>
                                            </p:txEl>
                                          </p:spTgt>
                                        </p:tgtEl>
                                        <p:attrNameLst>
                                          <p:attrName>style.visibility</p:attrName>
                                        </p:attrNameLst>
                                      </p:cBhvr>
                                      <p:to>
                                        <p:strVal val="visible"/>
                                      </p:to>
                                    </p:set>
                                    <p:anim calcmode="lin" valueType="num">
                                      <p:cBhvr additive="base">
                                        <p:cTn dur="500"/>
                                        <p:tgtEl>
                                          <p:spTgt spid="151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514">
                                            <p:txEl>
                                              <p:pRg end="2" st="2"/>
                                            </p:txEl>
                                          </p:spTgt>
                                        </p:tgtEl>
                                        <p:attrNameLst>
                                          <p:attrName>style.visibility</p:attrName>
                                        </p:attrNameLst>
                                      </p:cBhvr>
                                      <p:to>
                                        <p:strVal val="visible"/>
                                      </p:to>
                                    </p:set>
                                    <p:anim calcmode="lin" valueType="num">
                                      <p:cBhvr additive="base">
                                        <p:cTn dur="500"/>
                                        <p:tgtEl>
                                          <p:spTgt spid="151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514">
                                            <p:txEl>
                                              <p:pRg end="3" st="3"/>
                                            </p:txEl>
                                          </p:spTgt>
                                        </p:tgtEl>
                                        <p:attrNameLst>
                                          <p:attrName>style.visibility</p:attrName>
                                        </p:attrNameLst>
                                      </p:cBhvr>
                                      <p:to>
                                        <p:strVal val="visible"/>
                                      </p:to>
                                    </p:set>
                                    <p:anim calcmode="lin" valueType="num">
                                      <p:cBhvr additive="base">
                                        <p:cTn dur="500"/>
                                        <p:tgtEl>
                                          <p:spTgt spid="151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nvSpPr>
        <p:spPr>
          <a:xfrm>
            <a:off x="0" y="1362075"/>
            <a:ext cx="9144000" cy="277177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chemeClr val="dk1"/>
              </a:buClr>
              <a:buSzPts val="4400"/>
              <a:buFont typeface="Lucida Sans"/>
              <a:buNone/>
            </a:pPr>
            <a:r>
              <a:rPr b="0" i="0" lang="en-US" sz="4400" u="none">
                <a:solidFill>
                  <a:schemeClr val="dk1"/>
                </a:solidFill>
                <a:latin typeface="Lucida Sans"/>
                <a:ea typeface="Lucida Sans"/>
                <a:cs typeface="Lucida Sans"/>
                <a:sym typeface="Lucida Sans"/>
              </a:rPr>
              <a:t>DISTRIBUTED DATABASE SYSTEM</a:t>
            </a:r>
            <a:endParaRPr/>
          </a:p>
          <a:p>
            <a:pPr indent="0" lvl="0" marL="0" marR="0" rtl="0" algn="l">
              <a:lnSpc>
                <a:spcPct val="100000"/>
              </a:lnSpc>
              <a:spcBef>
                <a:spcPts val="0"/>
              </a:spcBef>
              <a:spcAft>
                <a:spcPts val="0"/>
              </a:spcAft>
              <a:buNone/>
            </a:pPr>
            <a:r>
              <a:t/>
            </a:r>
            <a:endParaRPr b="0" i="0" sz="4400" u="none">
              <a:solidFill>
                <a:schemeClr val="dk1"/>
              </a:solidFill>
              <a:latin typeface="Lucida Sans"/>
              <a:ea typeface="Lucida Sans"/>
              <a:cs typeface="Lucida Sans"/>
              <a:sym typeface="Lucida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5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Peer-to-Peer Distributed Systems</a:t>
            </a:r>
            <a:endParaRPr/>
          </a:p>
        </p:txBody>
      </p:sp>
      <p:sp>
        <p:nvSpPr>
          <p:cNvPr id="1520" name="Google Shape;1520;p154"/>
          <p:cNvSpPr txBox="1"/>
          <p:nvPr>
            <p:ph idx="1" type="body"/>
          </p:nvPr>
        </p:nvSpPr>
        <p:spPr>
          <a:xfrm>
            <a:off x="381000" y="1371600"/>
            <a:ext cx="4019550" cy="4114800"/>
          </a:xfrm>
          <a:prstGeom prst="rect">
            <a:avLst/>
          </a:prstGeom>
          <a:noFill/>
          <a:ln>
            <a:noFill/>
          </a:ln>
        </p:spPr>
        <p:txBody>
          <a:bodyPr anchorCtr="0" anchor="t" bIns="45700" lIns="91425" spcFirstLastPara="1" rIns="91425" wrap="square" tIns="45700">
            <a:noAutofit/>
          </a:bodyPr>
          <a:lstStyle/>
          <a:p>
            <a:pPr indent="-228599" lvl="1" marL="547687" rtl="0" algn="l">
              <a:lnSpc>
                <a:spcPct val="80000"/>
              </a:lnSpc>
              <a:spcBef>
                <a:spcPts val="0"/>
              </a:spcBef>
              <a:spcAft>
                <a:spcPts val="0"/>
              </a:spcAft>
              <a:buSzPts val="2040"/>
              <a:buNone/>
            </a:pPr>
            <a:r>
              <a:rPr b="1" i="1" lang="en-US" sz="2400" u="sng">
                <a:solidFill>
                  <a:schemeClr val="dk1"/>
                </a:solidFill>
                <a:latin typeface="Libre Baskerville"/>
                <a:ea typeface="Libre Baskerville"/>
                <a:cs typeface="Libre Baskerville"/>
                <a:sym typeface="Libre Baskerville"/>
              </a:rPr>
              <a:t>Schemas Present</a:t>
            </a:r>
            <a:endParaRPr/>
          </a:p>
          <a:p>
            <a:pPr indent="-228599" lvl="1" marL="547687" rtl="0" algn="l">
              <a:lnSpc>
                <a:spcPct val="80000"/>
              </a:lnSpc>
              <a:spcBef>
                <a:spcPts val="300"/>
              </a:spcBef>
              <a:spcAft>
                <a:spcPts val="0"/>
              </a:spcAft>
              <a:buSzPts val="2040"/>
              <a:buNone/>
            </a:pPr>
            <a:r>
              <a:t/>
            </a:r>
            <a:endParaRPr b="1" i="1" sz="2400" u="sng">
              <a:solidFill>
                <a:schemeClr val="dk1"/>
              </a:solidFill>
              <a:latin typeface="Libre Baskerville"/>
              <a:ea typeface="Libre Baskerville"/>
              <a:cs typeface="Libre Baskerville"/>
              <a:sym typeface="Libre Baskerville"/>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Individual internal schema definition at each site, </a:t>
            </a:r>
            <a:r>
              <a:rPr b="1" i="1" lang="en-US" sz="2400" u="none">
                <a:solidFill>
                  <a:schemeClr val="dk1"/>
                </a:solidFill>
                <a:latin typeface="Libre Baskerville"/>
                <a:ea typeface="Libre Baskerville"/>
                <a:cs typeface="Libre Baskerville"/>
                <a:sym typeface="Libre Baskerville"/>
              </a:rPr>
              <a:t>local internal schema</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Enterprise view of data is described the </a:t>
            </a:r>
            <a:r>
              <a:rPr b="1" i="1" lang="en-US" sz="2400" u="none">
                <a:solidFill>
                  <a:schemeClr val="dk1"/>
                </a:solidFill>
                <a:latin typeface="Libre Baskerville"/>
                <a:ea typeface="Libre Baskerville"/>
                <a:cs typeface="Libre Baskerville"/>
                <a:sym typeface="Libre Baskerville"/>
              </a:rPr>
              <a:t>global conceptual schema</a:t>
            </a:r>
            <a:r>
              <a:rPr b="0" i="1" lang="en-US" sz="2400" u="none">
                <a:solidFill>
                  <a:schemeClr val="dk1"/>
                </a:solidFill>
                <a:latin typeface="Libre Baskerville"/>
                <a:ea typeface="Libre Baskerville"/>
                <a:cs typeface="Libre Baskerville"/>
                <a:sym typeface="Libre Baskerville"/>
              </a:rPr>
              <a:t>.</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Local organization of data at each site is describe in the </a:t>
            </a:r>
            <a:r>
              <a:rPr b="1" i="1" lang="en-US" sz="2400" u="none">
                <a:solidFill>
                  <a:schemeClr val="dk1"/>
                </a:solidFill>
                <a:latin typeface="Libre Baskerville"/>
                <a:ea typeface="Libre Baskerville"/>
                <a:cs typeface="Libre Baskerville"/>
                <a:sym typeface="Libre Baskerville"/>
              </a:rPr>
              <a:t>local conceptual schema.</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User applications and user access to the database is supported by </a:t>
            </a:r>
            <a:r>
              <a:rPr b="1" i="1" lang="en-US" sz="2400" u="none">
                <a:solidFill>
                  <a:schemeClr val="dk1"/>
                </a:solidFill>
                <a:latin typeface="Libre Baskerville"/>
                <a:ea typeface="Libre Baskerville"/>
                <a:cs typeface="Libre Baskerville"/>
                <a:sym typeface="Libre Baskerville"/>
              </a:rPr>
              <a:t>external schemas.</a:t>
            </a:r>
            <a:endParaRPr/>
          </a:p>
          <a:p>
            <a:pPr indent="-165100" lvl="0" marL="273050" rtl="0" algn="l">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165100" lvl="0" marL="273050" rtl="0" algn="l">
              <a:spcBef>
                <a:spcPts val="575"/>
              </a:spcBef>
              <a:spcAft>
                <a:spcPts val="0"/>
              </a:spcAft>
              <a:buSzPts val="1700"/>
              <a:buNone/>
            </a:pPr>
            <a:r>
              <a:t/>
            </a:r>
            <a:endParaRPr b="1" i="0" sz="2000" u="none">
              <a:solidFill>
                <a:schemeClr val="dk1"/>
              </a:solidFill>
              <a:latin typeface="Libre Baskerville"/>
              <a:ea typeface="Libre Baskerville"/>
              <a:cs typeface="Libre Baskerville"/>
              <a:sym typeface="Libre Baskerville"/>
            </a:endParaRPr>
          </a:p>
        </p:txBody>
      </p:sp>
      <p:sp>
        <p:nvSpPr>
          <p:cNvPr id="1521" name="Google Shape;1521;p154"/>
          <p:cNvSpPr txBox="1"/>
          <p:nvPr>
            <p:ph idx="1" type="body"/>
          </p:nvPr>
        </p:nvSpPr>
        <p:spPr>
          <a:xfrm>
            <a:off x="4933950" y="1447800"/>
            <a:ext cx="3749675"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Local conceptual schemas are mappings of the global schema onto each site.</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Databases are typically designed in a top-down fashion, and, therefore all external view definitions are made globally.</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Major Components of a Peer-to-Peer System</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Data processor</a:t>
            </a:r>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55"/>
          <p:cNvSpPr txBox="1"/>
          <p:nvPr>
            <p:ph type="title"/>
          </p:nvPr>
        </p:nvSpPr>
        <p:spPr>
          <a:xfrm>
            <a:off x="457200" y="0"/>
            <a:ext cx="8229600" cy="71278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Peer-to-Peer Distributed Systems</a:t>
            </a:r>
            <a:endParaRPr/>
          </a:p>
        </p:txBody>
      </p:sp>
      <p:sp>
        <p:nvSpPr>
          <p:cNvPr id="1527" name="Google Shape;1527;p155"/>
          <p:cNvSpPr txBox="1"/>
          <p:nvPr>
            <p:ph idx="1" type="body"/>
          </p:nvPr>
        </p:nvSpPr>
        <p:spPr>
          <a:xfrm>
            <a:off x="381000" y="457200"/>
            <a:ext cx="4724400" cy="5715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1700"/>
              <a:buFont typeface="Noto Sans Symbols"/>
              <a:buChar char="⚫"/>
            </a:pPr>
            <a:r>
              <a:rPr b="1" i="0" lang="en-US" sz="20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User-interface handler </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interpreting user commands, and formatting the result data</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Semantic data controller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 checks if the user query can be processed.</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Global Query optimizer and decomposer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 determines an execution strategy</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Translates global queries into local one.</a:t>
            </a:r>
            <a:endParaRPr/>
          </a:p>
          <a:p>
            <a:pPr indent="-228600" lvl="2" marL="822325"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Distributed execution</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Coordinates the distributed execution of the user request</a:t>
            </a:r>
            <a:endParaRPr/>
          </a:p>
        </p:txBody>
      </p:sp>
      <p:sp>
        <p:nvSpPr>
          <p:cNvPr id="1528" name="Google Shape;1528;p155"/>
          <p:cNvSpPr txBox="1"/>
          <p:nvPr>
            <p:ph idx="1" type="body"/>
          </p:nvPr>
        </p:nvSpPr>
        <p:spPr>
          <a:xfrm>
            <a:off x="4648200" y="609600"/>
            <a:ext cx="44958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Data processor</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Local query optimizer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Acts as the access path selector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choosing the best access path	</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Local Recovery Manager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Makes sure local database remains consistent</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Run-time support processor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Is the interface to the operating system and contains the database buffer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maintaining the main memory buffers and managing the data access.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56"/>
          <p:cNvSpPr txBox="1"/>
          <p:nvPr>
            <p:ph idx="1" type="body"/>
          </p:nvPr>
        </p:nvSpPr>
        <p:spPr>
          <a:xfrm>
            <a:off x="457200" y="228600"/>
            <a:ext cx="8229600" cy="6096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1" i="1" lang="en-US" sz="2400" u="none">
                <a:solidFill>
                  <a:schemeClr val="dk1"/>
                </a:solidFill>
                <a:latin typeface="Libre Baskerville"/>
                <a:ea typeface="Libre Baskerville"/>
                <a:cs typeface="Libre Baskerville"/>
                <a:sym typeface="Libre Baskerville"/>
              </a:rPr>
              <a:t>Distributed Transaction Management: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1" lang="en-US" sz="2400" u="none" cap="none" strike="noStrike">
                <a:solidFill>
                  <a:schemeClr val="dk1"/>
                </a:solidFill>
                <a:latin typeface="Libre Baskerville"/>
                <a:ea typeface="Libre Baskerville"/>
                <a:cs typeface="Libre Baskerville"/>
                <a:sym typeface="Libre Baskerville"/>
              </a:rPr>
              <a:t>Transaction:</a:t>
            </a:r>
            <a:endParaRPr/>
          </a:p>
          <a:p>
            <a:pPr indent="-228600" lvl="2" marL="822325" marR="0" rtl="0" algn="l">
              <a:lnSpc>
                <a:spcPct val="100000"/>
              </a:lnSpc>
              <a:spcBef>
                <a:spcPts val="300"/>
              </a:spcBef>
              <a:spcAft>
                <a:spcPts val="0"/>
              </a:spcAft>
              <a:buClr>
                <a:srgbClr val="E6B1AB"/>
              </a:buClr>
              <a:buSzPts val="2040"/>
              <a:buFont typeface="Noto Sans Symbols"/>
              <a:buChar char="⮚"/>
            </a:pPr>
            <a:r>
              <a:rPr b="0" i="1" lang="en-US" sz="2400" u="none" cap="none" strike="noStrike">
                <a:solidFill>
                  <a:schemeClr val="dk1"/>
                </a:solidFill>
                <a:latin typeface="Libre Baskerville"/>
                <a:ea typeface="Libre Baskerville"/>
                <a:cs typeface="Libre Baskerville"/>
                <a:sym typeface="Libre Baskerville"/>
              </a:rPr>
              <a:t>Logical unit of work.</a:t>
            </a:r>
            <a:endParaRPr/>
          </a:p>
          <a:p>
            <a:pPr indent="-228600" lvl="2" marL="822325" marR="0" rtl="0" algn="l">
              <a:lnSpc>
                <a:spcPct val="100000"/>
              </a:lnSpc>
              <a:spcBef>
                <a:spcPts val="300"/>
              </a:spcBef>
              <a:spcAft>
                <a:spcPts val="0"/>
              </a:spcAft>
              <a:buClr>
                <a:srgbClr val="A28E6A"/>
              </a:buClr>
              <a:buSzPts val="2040"/>
              <a:buFont typeface="Noto Sans Symbols"/>
              <a:buChar char="⮚"/>
            </a:pPr>
            <a:r>
              <a:rPr b="0" i="1" lang="en-US" sz="2400" u="none" cap="none" strike="noStrike">
                <a:solidFill>
                  <a:schemeClr val="dk1"/>
                </a:solidFill>
                <a:latin typeface="Libre Baskerville"/>
                <a:ea typeface="Libre Baskerville"/>
                <a:cs typeface="Libre Baskerville"/>
                <a:sym typeface="Libre Baskerville"/>
              </a:rPr>
              <a:t>Distributed Transaction:- Transaction may access data at several sites.</a:t>
            </a:r>
            <a:endParaRPr/>
          </a:p>
          <a:p>
            <a:pPr indent="-99059" lvl="1" marL="547687" marR="0" rtl="0" algn="l">
              <a:lnSpc>
                <a:spcPct val="100000"/>
              </a:lnSpc>
              <a:spcBef>
                <a:spcPts val="300"/>
              </a:spcBef>
              <a:spcAft>
                <a:spcPts val="0"/>
              </a:spcAft>
              <a:buClr>
                <a:srgbClr val="A28E6A"/>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228599" lvl="1" marL="547687" marR="0" rtl="0" algn="l">
              <a:lnSpc>
                <a:spcPct val="100000"/>
              </a:lnSpc>
              <a:spcBef>
                <a:spcPts val="300"/>
              </a:spcBef>
              <a:spcAft>
                <a:spcPts val="0"/>
              </a:spcAft>
              <a:buClr>
                <a:schemeClr val="accent2"/>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228599" lvl="1" marL="547687" marR="0" rtl="0" algn="l">
              <a:lnSpc>
                <a:spcPct val="100000"/>
              </a:lnSpc>
              <a:spcBef>
                <a:spcPts val="300"/>
              </a:spcBef>
              <a:spcAft>
                <a:spcPts val="0"/>
              </a:spcAft>
              <a:buClr>
                <a:srgbClr val="A28E6A"/>
              </a:buClr>
              <a:buSzPts val="2040"/>
              <a:buFont typeface="Noto Sans Symbols"/>
              <a:buChar char="❖"/>
            </a:pPr>
            <a:r>
              <a:rPr b="1" i="1" lang="en-US" sz="2400" u="none" cap="none" strike="noStrike">
                <a:solidFill>
                  <a:schemeClr val="dk1"/>
                </a:solidFill>
                <a:latin typeface="Libre Baskerville"/>
                <a:ea typeface="Libre Baskerville"/>
                <a:cs typeface="Libre Baskerville"/>
                <a:sym typeface="Libre Baskerville"/>
              </a:rPr>
              <a:t>Types Of Transaction:-</a:t>
            </a:r>
            <a:endParaRPr/>
          </a:p>
          <a:p>
            <a:pPr indent="-228599" lvl="1" marL="547687"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local transaction accesses data in the </a:t>
            </a:r>
            <a:r>
              <a:rPr b="0" i="1" lang="en-US" sz="2400" u="none" cap="none" strike="noStrike">
                <a:solidFill>
                  <a:schemeClr val="dk1"/>
                </a:solidFill>
                <a:latin typeface="Libre Baskerville"/>
                <a:ea typeface="Libre Baskerville"/>
                <a:cs typeface="Libre Baskerville"/>
                <a:sym typeface="Libre Baskerville"/>
              </a:rPr>
              <a:t>single</a:t>
            </a:r>
            <a:r>
              <a:rPr b="0" i="0" lang="en-US" sz="2400" u="none" cap="none" strike="noStrike">
                <a:solidFill>
                  <a:schemeClr val="dk1"/>
                </a:solidFill>
                <a:latin typeface="Libre Baskerville"/>
                <a:ea typeface="Libre Baskerville"/>
                <a:cs typeface="Libre Baskerville"/>
                <a:sym typeface="Libre Baskerville"/>
              </a:rPr>
              <a:t> site at which the transaction was initiated.</a:t>
            </a:r>
            <a:endParaRPr/>
          </a:p>
          <a:p>
            <a:pPr indent="-228599" lvl="1" marL="547687"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global transaction either accesses data in a site different from the one at which the transaction was initiated or accesses data in several different sites.</a:t>
            </a:r>
            <a:endParaRPr/>
          </a:p>
          <a:p>
            <a:pPr indent="-99059" lvl="1" marL="547687" marR="0" rtl="0" algn="l">
              <a:lnSpc>
                <a:spcPct val="100000"/>
              </a:lnSpc>
              <a:spcBef>
                <a:spcPts val="300"/>
              </a:spcBef>
              <a:spcAft>
                <a:spcPts val="0"/>
              </a:spcAft>
              <a:buClr>
                <a:srgbClr val="A28E6A"/>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143510" lvl="0" marL="273050" marR="0" rtl="0" algn="l">
              <a:spcBef>
                <a:spcPts val="575"/>
              </a:spcBef>
              <a:spcAft>
                <a:spcPts val="0"/>
              </a:spcAft>
              <a:buClr>
                <a:schemeClr val="accent1"/>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p:txBody>
      </p:sp>
      <p:sp>
        <p:nvSpPr>
          <p:cNvPr id="1534" name="Google Shape;1534;p156"/>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57"/>
          <p:cNvSpPr txBox="1"/>
          <p:nvPr>
            <p:ph idx="1" type="body"/>
          </p:nvPr>
        </p:nvSpPr>
        <p:spPr>
          <a:xfrm>
            <a:off x="457200" y="228600"/>
            <a:ext cx="8229600" cy="64008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Transaction may access data at several sites.</a:t>
            </a:r>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Each site has a local transaction manager responsible for: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Maintaining a log for recovery purposes</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Participating in coordinating the concurrent execution of the transactions executing at that site.</a:t>
            </a:r>
            <a:endParaRPr/>
          </a:p>
          <a:p>
            <a:pPr indent="-246062" lvl="1" marL="639762" marR="0" rtl="0" algn="l">
              <a:lnSpc>
                <a:spcPct val="100000"/>
              </a:lnSpc>
              <a:spcBef>
                <a:spcPts val="300"/>
              </a:spcBef>
              <a:spcAft>
                <a:spcPts val="0"/>
              </a:spcAft>
              <a:buClr>
                <a:schemeClr val="accent2"/>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Each site has a transaction coordinator, which is responsible for: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Starting the execution of transactions that originate at the site.</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Distributing sub transactions at appropriate sites for execution.</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Coordinating the termination of each transaction that originates </a:t>
            </a:r>
            <a:endParaRPr/>
          </a:p>
          <a:p>
            <a:pPr indent="-246062" lvl="1" marL="639762" marR="0" rtl="0" algn="l">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at the site, which may result in the transaction being committed at</a:t>
            </a:r>
            <a:endParaRPr/>
          </a:p>
          <a:p>
            <a:pPr indent="-246062" lvl="1" marL="639762" marR="0" rtl="0" algn="l">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all sites or aborted at all sites.</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540" name="Google Shape;1540;p157"/>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41" name="Google Shape;1541;p157"/>
          <p:cNvSpPr txBox="1"/>
          <p:nvPr>
            <p:ph type="title"/>
          </p:nvPr>
        </p:nvSpPr>
        <p:spPr>
          <a:xfrm>
            <a:off x="990600" y="-3048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Transactions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58"/>
          <p:cNvSpPr txBox="1"/>
          <p:nvPr/>
        </p:nvSpPr>
        <p:spPr>
          <a:xfrm>
            <a:off x="0" y="228600"/>
            <a:ext cx="8686800" cy="1200150"/>
          </a:xfrm>
          <a:prstGeom prst="rect">
            <a:avLst/>
          </a:prstGeom>
          <a:noFill/>
          <a:ln>
            <a:noFill/>
          </a:ln>
        </p:spPr>
        <p:txBody>
          <a:bodyPr anchorCtr="0" anchor="t" bIns="45700" lIns="91425" spcFirstLastPara="1" rIns="91425" wrap="square" tIns="45700">
            <a:spAutoFit/>
          </a:bodyPr>
          <a:lstStyle/>
          <a:p>
            <a:pPr indent="-152400" lvl="1" marL="457200" marR="0" rtl="0" algn="l">
              <a:lnSpc>
                <a:spcPct val="100000"/>
              </a:lnSpc>
              <a:spcBef>
                <a:spcPts val="0"/>
              </a:spcBef>
              <a:spcAft>
                <a:spcPts val="0"/>
              </a:spcAft>
              <a:buClr>
                <a:srgbClr val="A28E6A"/>
              </a:buClr>
              <a:buSzPts val="2400"/>
              <a:buFont typeface="Noto Sans Symbols"/>
              <a:buChar char="❖"/>
            </a:pPr>
            <a:r>
              <a:rPr b="1" i="1" lang="en-US" sz="2400" u="none" cap="none" strike="noStrike">
                <a:solidFill>
                  <a:schemeClr val="dk1"/>
                </a:solidFill>
                <a:latin typeface="Constantia"/>
                <a:ea typeface="Constantia"/>
                <a:cs typeface="Constantia"/>
                <a:sym typeface="Constantia"/>
              </a:rPr>
              <a:t>Transaction Management:</a:t>
            </a:r>
            <a:endParaRPr/>
          </a:p>
          <a:p>
            <a:pPr indent="-152400" lvl="1" marL="457200" marR="0" rtl="0" algn="l">
              <a:lnSpc>
                <a:spcPct val="100000"/>
              </a:lnSpc>
              <a:spcBef>
                <a:spcPts val="0"/>
              </a:spcBef>
              <a:spcAft>
                <a:spcPts val="0"/>
              </a:spcAft>
              <a:buClr>
                <a:srgbClr val="A28E6A"/>
              </a:buClr>
              <a:buSzPts val="2400"/>
              <a:buFont typeface="Noto Sans Symbols"/>
              <a:buChar char="❖"/>
            </a:pPr>
            <a:r>
              <a:rPr b="1" i="1" lang="en-US" sz="2400" u="none" cap="none" strike="noStrike">
                <a:solidFill>
                  <a:schemeClr val="dk1"/>
                </a:solidFill>
                <a:latin typeface="Constantia"/>
                <a:ea typeface="Constantia"/>
                <a:cs typeface="Constantia"/>
                <a:sym typeface="Constantia"/>
              </a:rPr>
              <a:t>System Structure:-</a:t>
            </a:r>
            <a:endParaRPr/>
          </a:p>
          <a:p>
            <a:pPr indent="0" lvl="0" marL="0" marR="0" rtl="0" algn="l">
              <a:lnSpc>
                <a:spcPct val="100000"/>
              </a:lnSpc>
              <a:spcBef>
                <a:spcPts val="0"/>
              </a:spcBef>
              <a:spcAft>
                <a:spcPts val="0"/>
              </a:spcAft>
              <a:buNone/>
            </a:pPr>
            <a:r>
              <a:t/>
            </a:r>
            <a:endParaRPr b="1" i="1" sz="2400" u="none" cap="none" strike="noStrike">
              <a:solidFill>
                <a:schemeClr val="dk1"/>
              </a:solidFill>
              <a:latin typeface="Constantia"/>
              <a:ea typeface="Constantia"/>
              <a:cs typeface="Constantia"/>
              <a:sym typeface="Constantia"/>
            </a:endParaRPr>
          </a:p>
        </p:txBody>
      </p:sp>
      <p:pic>
        <p:nvPicPr>
          <p:cNvPr id="1547" name="Google Shape;1547;p158"/>
          <p:cNvPicPr preferRelativeResize="0"/>
          <p:nvPr/>
        </p:nvPicPr>
        <p:blipFill rotWithShape="1">
          <a:blip r:embed="rId3">
            <a:alphaModFix/>
          </a:blip>
          <a:srcRect b="15067" l="410" r="616" t="14519"/>
          <a:stretch/>
        </p:blipFill>
        <p:spPr>
          <a:xfrm>
            <a:off x="1295400" y="2209800"/>
            <a:ext cx="6881812" cy="3671887"/>
          </a:xfrm>
          <a:prstGeom prst="rect">
            <a:avLst/>
          </a:prstGeom>
          <a:noFill/>
          <a:ln cap="flat" cmpd="dbl" w="38100">
            <a:solidFill>
              <a:schemeClr val="dk2"/>
            </a:solidFill>
            <a:prstDash val="solid"/>
            <a:miter lim="800000"/>
            <a:headEnd len="sm" w="sm" type="none"/>
            <a:tailEnd len="sm" w="sm" type="none"/>
          </a:ln>
        </p:spPr>
      </p:pic>
      <p:sp>
        <p:nvSpPr>
          <p:cNvPr id="1548" name="Google Shape;1548;p158"/>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5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System Failure Modes</a:t>
            </a:r>
            <a:endParaRPr/>
          </a:p>
        </p:txBody>
      </p:sp>
      <p:sp>
        <p:nvSpPr>
          <p:cNvPr id="1555" name="Google Shape;1555;p159"/>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Failures unique to distributed systems: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a site.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Loss of massages</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Handled by network transmission control protocols such as TCP-IP</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a communication link</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Handled by network protocols, by routing messages via alternative links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0"/>
          <p:cNvSpPr txBox="1"/>
          <p:nvPr>
            <p:ph type="title"/>
          </p:nvPr>
        </p:nvSpPr>
        <p:spPr>
          <a:xfrm>
            <a:off x="228600" y="304800"/>
            <a:ext cx="8229600" cy="6858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Libre Franklin"/>
              <a:buNone/>
            </a:pPr>
            <a:r>
              <a:rPr b="1" i="0" lang="en-US" sz="2400" u="none">
                <a:solidFill>
                  <a:schemeClr val="dk1"/>
                </a:solidFill>
                <a:latin typeface="Libre Franklin"/>
                <a:ea typeface="Libre Franklin"/>
                <a:cs typeface="Libre Franklin"/>
                <a:sym typeface="Libre Franklin"/>
              </a:rPr>
              <a:t>Commit Protocols:-</a:t>
            </a:r>
            <a:endParaRPr/>
          </a:p>
        </p:txBody>
      </p:sp>
      <p:sp>
        <p:nvSpPr>
          <p:cNvPr id="1561" name="Google Shape;1561;p160"/>
          <p:cNvSpPr txBox="1"/>
          <p:nvPr>
            <p:ph idx="1" type="body"/>
          </p:nvPr>
        </p:nvSpPr>
        <p:spPr>
          <a:xfrm>
            <a:off x="304800" y="457200"/>
            <a:ext cx="8229600" cy="5867400"/>
          </a:xfrm>
          <a:prstGeom prst="rect">
            <a:avLst/>
          </a:prstGeom>
          <a:noFill/>
          <a:ln>
            <a:noFill/>
          </a:ln>
        </p:spPr>
        <p:txBody>
          <a:bodyPr anchorCtr="0" anchor="t" bIns="45700" lIns="91425" spcFirstLastPara="1" rIns="91425" wrap="square" tIns="45700">
            <a:normAutofit/>
          </a:bodyPr>
          <a:lstStyle/>
          <a:p>
            <a:pPr indent="-165100" lvl="0" marL="273050" marR="0" rtl="0" algn="l">
              <a:lnSpc>
                <a:spcPct val="90000"/>
              </a:lnSpc>
              <a:spcBef>
                <a:spcPts val="0"/>
              </a:spcBef>
              <a:spcAft>
                <a:spcPts val="0"/>
              </a:spcAft>
              <a:buClr>
                <a:srgbClr val="A28E6A"/>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165100" lvl="0" marL="273050" marR="0" rtl="0" algn="l">
              <a:lnSpc>
                <a:spcPct val="90000"/>
              </a:lnSpc>
              <a:spcBef>
                <a:spcPts val="500"/>
              </a:spcBef>
              <a:spcAft>
                <a:spcPts val="0"/>
              </a:spcAft>
              <a:buClr>
                <a:srgbClr val="A28E6A"/>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Commit protocols are used to ensure atomicity across sites</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All the sites in which  a transaction  T executes must agree on  the final  outcome of  the execution. </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transaction which executes at multiple sites must either be committed at all the sites, or aborted at all the sites.</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Not acceptable to have a transaction committed at one site and aborted at another.</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To ensure this property the transaction coordinator  of T must execute  commit Protocol. </a:t>
            </a:r>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a:t>
            </a:r>
            <a:r>
              <a:rPr b="0" i="1" lang="en-US" sz="2400" u="none">
                <a:solidFill>
                  <a:schemeClr val="dk1"/>
                </a:solidFill>
                <a:latin typeface="Libre Baskerville"/>
                <a:ea typeface="Libre Baskerville"/>
                <a:cs typeface="Libre Baskerville"/>
                <a:sym typeface="Libre Baskerville"/>
              </a:rPr>
              <a:t>two-phase commit </a:t>
            </a:r>
            <a:r>
              <a:rPr b="0" i="0" lang="en-US" sz="2400" u="none">
                <a:solidFill>
                  <a:schemeClr val="dk1"/>
                </a:solidFill>
                <a:latin typeface="Libre Baskerville"/>
                <a:ea typeface="Libre Baskerville"/>
                <a:cs typeface="Libre Baskerville"/>
                <a:sym typeface="Libre Baskerville"/>
              </a:rPr>
              <a:t>(2PC) protocol is widely used .</a:t>
            </a:r>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a:t>
            </a:r>
            <a:r>
              <a:rPr b="0" i="1" lang="en-US" sz="2400" u="none">
                <a:solidFill>
                  <a:schemeClr val="dk1"/>
                </a:solidFill>
                <a:latin typeface="Libre Baskerville"/>
                <a:ea typeface="Libre Baskerville"/>
                <a:cs typeface="Libre Baskerville"/>
                <a:sym typeface="Libre Baskerville"/>
              </a:rPr>
              <a:t>three-phase commit </a:t>
            </a:r>
            <a:r>
              <a:rPr b="0" i="0" lang="en-US" sz="2400" u="none">
                <a:solidFill>
                  <a:schemeClr val="dk1"/>
                </a:solidFill>
                <a:latin typeface="Libre Baskerville"/>
                <a:ea typeface="Libre Baskerville"/>
                <a:cs typeface="Libre Baskerville"/>
                <a:sym typeface="Libre Baskerville"/>
              </a:rPr>
              <a:t>(3PC) protocol is more complicated and more</a:t>
            </a:r>
            <a:endParaRPr/>
          </a:p>
          <a:p>
            <a:pPr indent="-273050" lvl="0" marL="273050" marR="0" rtl="0" algn="l">
              <a:lnSpc>
                <a:spcPct val="90000"/>
              </a:lnSpc>
              <a:spcBef>
                <a:spcPts val="500"/>
              </a:spcBef>
              <a:spcAft>
                <a:spcPts val="0"/>
              </a:spcAft>
              <a:buClr>
                <a:schemeClr val="accent1"/>
              </a:buClr>
              <a:buSzPts val="2040"/>
              <a:buFont typeface="Noto Sans Symbols"/>
              <a:buNone/>
            </a:pPr>
            <a:r>
              <a:rPr b="0" i="0" lang="en-US" sz="2400" u="none">
                <a:solidFill>
                  <a:schemeClr val="dk1"/>
                </a:solidFill>
                <a:latin typeface="Libre Baskerville"/>
                <a:ea typeface="Libre Baskerville"/>
                <a:cs typeface="Libre Baskerville"/>
                <a:sym typeface="Libre Baskerville"/>
              </a:rPr>
              <a:t>     expensive, but avoids some drawbacks of two-phase commit protocol.  This protocol is not used in practice</a:t>
            </a:r>
            <a:endParaRPr/>
          </a:p>
        </p:txBody>
      </p:sp>
      <p:sp>
        <p:nvSpPr>
          <p:cNvPr id="1562" name="Google Shape;1562;p160"/>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6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Two Phase Commit Protocol (2PC)</a:t>
            </a:r>
            <a:endParaRPr/>
          </a:p>
        </p:txBody>
      </p:sp>
      <p:sp>
        <p:nvSpPr>
          <p:cNvPr id="1569" name="Google Shape;1569;p161"/>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Assumes </a:t>
            </a:r>
            <a:r>
              <a:rPr b="1" i="0" lang="en-US" sz="2600" u="none">
                <a:solidFill>
                  <a:schemeClr val="dk2"/>
                </a:solidFill>
                <a:latin typeface="Libre Baskerville"/>
                <a:ea typeface="Libre Baskerville"/>
                <a:cs typeface="Libre Baskerville"/>
                <a:sym typeface="Libre Baskerville"/>
              </a:rPr>
              <a:t>fail-stop</a:t>
            </a: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model – failed sites simply stop working, and do not cause any other harm, such as sending incorrect messages to other sites.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Execution of the protocol is initiated by the coordinator after the last step of the transaction has been reached.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protocol involves all the local sites at which the transaction executed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Let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 be a transaction initiated at site </a:t>
            </a:r>
            <a:r>
              <a:rPr b="0" i="1" lang="en-US" sz="2600" u="none">
                <a:solidFill>
                  <a:schemeClr val="dk1"/>
                </a:solidFill>
                <a:latin typeface="Libre Baskerville"/>
                <a:ea typeface="Libre Baskerville"/>
                <a:cs typeface="Libre Baskerville"/>
                <a:sym typeface="Libre Baskerville"/>
              </a:rPr>
              <a:t>S</a:t>
            </a:r>
            <a:r>
              <a:rPr b="0" baseline="-25000" i="1" lang="en-US" sz="2600" u="none">
                <a:solidFill>
                  <a:schemeClr val="dk1"/>
                </a:solidFill>
                <a:latin typeface="Libre Baskerville"/>
                <a:ea typeface="Libre Baskerville"/>
                <a:cs typeface="Libre Baskerville"/>
                <a:sym typeface="Libre Baskerville"/>
              </a:rPr>
              <a:t>i</a:t>
            </a:r>
            <a:r>
              <a:rPr b="0" i="1" lang="en-US" sz="2600" u="none">
                <a:solidFill>
                  <a:schemeClr val="dk1"/>
                </a:solidFill>
                <a:latin typeface="Libre Baskerville"/>
                <a:ea typeface="Libre Baskerville"/>
                <a:cs typeface="Libre Baskerville"/>
                <a:sym typeface="Libre Baskerville"/>
              </a:rPr>
              <a:t>,</a:t>
            </a:r>
            <a:r>
              <a:rPr b="0" i="0" lang="en-US" sz="2600" u="none">
                <a:solidFill>
                  <a:schemeClr val="dk1"/>
                </a:solidFill>
                <a:latin typeface="Libre Baskerville"/>
                <a:ea typeface="Libre Baskerville"/>
                <a:cs typeface="Libre Baskerville"/>
                <a:sym typeface="Libre Baskerville"/>
              </a:rPr>
              <a:t> and let the transaction coordinator at </a:t>
            </a:r>
            <a:r>
              <a:rPr b="0" i="1" lang="en-US" sz="2600" u="none">
                <a:solidFill>
                  <a:schemeClr val="dk1"/>
                </a:solidFill>
                <a:latin typeface="Libre Baskerville"/>
                <a:ea typeface="Libre Baskerville"/>
                <a:cs typeface="Libre Baskerville"/>
                <a:sym typeface="Libre Baskerville"/>
              </a:rPr>
              <a:t>S</a:t>
            </a:r>
            <a:r>
              <a:rPr b="0" baseline="-25000" i="1" lang="en-US" sz="2600" u="none">
                <a:solidFill>
                  <a:schemeClr val="dk1"/>
                </a:solidFill>
                <a:latin typeface="Libre Baskerville"/>
                <a:ea typeface="Libre Baskerville"/>
                <a:cs typeface="Libre Baskerville"/>
                <a:sym typeface="Libre Baskerville"/>
              </a:rPr>
              <a:t>i</a:t>
            </a: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be </a:t>
            </a:r>
            <a:r>
              <a:rPr b="0" i="1" lang="en-US" sz="2600" u="none">
                <a:solidFill>
                  <a:schemeClr val="dk1"/>
                </a:solidFill>
                <a:latin typeface="Libre Baskerville"/>
                <a:ea typeface="Libre Baskerville"/>
                <a:cs typeface="Libre Baskerville"/>
                <a:sym typeface="Libre Baskerville"/>
              </a:rPr>
              <a:t>C</a:t>
            </a:r>
            <a:r>
              <a:rPr b="0" baseline="-25000" i="1" lang="en-US" sz="2600" u="none">
                <a:solidFill>
                  <a:schemeClr val="dk1"/>
                </a:solidFill>
                <a:latin typeface="Libre Baskerville"/>
                <a:ea typeface="Libre Baskerville"/>
                <a:cs typeface="Libre Baskerville"/>
                <a:sym typeface="Libre Baskerville"/>
              </a:rPr>
              <a:t>i</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62"/>
          <p:cNvSpPr txBox="1"/>
          <p:nvPr>
            <p:ph idx="1" type="body"/>
          </p:nvPr>
        </p:nvSpPr>
        <p:spPr>
          <a:xfrm>
            <a:off x="228600" y="0"/>
            <a:ext cx="8458200" cy="66294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Two Phase Commit Protocol (2PC):</a:t>
            </a:r>
            <a:endParaRPr/>
          </a:p>
          <a:p>
            <a:pPr indent="-273050" lvl="1" marL="273050" marR="0" rtl="0" algn="l">
              <a:lnSpc>
                <a:spcPct val="100000"/>
              </a:lnSpc>
              <a:spcBef>
                <a:spcPts val="300"/>
              </a:spcBef>
              <a:spcAft>
                <a:spcPts val="0"/>
              </a:spcAft>
              <a:buClr>
                <a:srgbClr val="A28E6A"/>
              </a:buClr>
              <a:buSzPts val="19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Assumes </a:t>
            </a:r>
            <a:r>
              <a:rPr b="1" i="0" lang="en-US" sz="2000" u="none" cap="none" strike="noStrike">
                <a:solidFill>
                  <a:schemeClr val="dk2"/>
                </a:solidFill>
                <a:latin typeface="Libre Baskerville"/>
                <a:ea typeface="Libre Baskerville"/>
                <a:cs typeface="Libre Baskerville"/>
                <a:sym typeface="Libre Baskerville"/>
              </a:rPr>
              <a:t>fail-stop</a:t>
            </a:r>
            <a:r>
              <a:rPr b="0" i="1" lang="en-US" sz="2000" u="none" cap="none" strike="noStrike">
                <a:solidFill>
                  <a:schemeClr val="dk1"/>
                </a:solidFill>
                <a:latin typeface="Libre Baskerville"/>
                <a:ea typeface="Libre Baskerville"/>
                <a:cs typeface="Libre Baskerville"/>
                <a:sym typeface="Libre Baskerville"/>
              </a:rPr>
              <a:t> </a:t>
            </a:r>
            <a:r>
              <a:rPr b="0" i="0" lang="en-US" sz="2000" u="none" cap="none" strike="noStrike">
                <a:solidFill>
                  <a:schemeClr val="dk1"/>
                </a:solidFill>
                <a:latin typeface="Libre Baskerville"/>
                <a:ea typeface="Libre Baskerville"/>
                <a:cs typeface="Libre Baskerville"/>
                <a:sym typeface="Libre Baskerville"/>
              </a:rPr>
              <a:t>model.</a:t>
            </a:r>
            <a:endParaRPr/>
          </a:p>
          <a:p>
            <a:pPr indent="-273050" lvl="1" marL="273050" marR="0" rtl="0" algn="l">
              <a:lnSpc>
                <a:spcPct val="100000"/>
              </a:lnSpc>
              <a:spcBef>
                <a:spcPts val="300"/>
              </a:spcBef>
              <a:spcAft>
                <a:spcPts val="0"/>
              </a:spcAft>
              <a:buClr>
                <a:srgbClr val="A28E6A"/>
              </a:buClr>
              <a:buSzPts val="19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Working Of 2PC:-</a:t>
            </a:r>
            <a:endParaRPr/>
          </a:p>
          <a:p>
            <a:pPr indent="-152400" lvl="1" marL="273050" marR="0" rtl="0" algn="l">
              <a:lnSpc>
                <a:spcPct val="100000"/>
              </a:lnSpc>
              <a:spcBef>
                <a:spcPts val="300"/>
              </a:spcBef>
              <a:spcAft>
                <a:spcPts val="0"/>
              </a:spcAft>
              <a:buClr>
                <a:srgbClr val="A28E6A"/>
              </a:buClr>
              <a:buSzPts val="1900"/>
              <a:buFont typeface="Noto Sans Symbols"/>
              <a:buNone/>
            </a:pPr>
            <a:r>
              <a:t/>
            </a:r>
            <a:endParaRPr b="0" i="0" sz="2000" u="none" cap="none" strike="noStrike">
              <a:solidFill>
                <a:schemeClr val="dk1"/>
              </a:solidFill>
              <a:latin typeface="Libre Baskerville"/>
              <a:ea typeface="Libre Baskerville"/>
              <a:cs typeface="Libre Baskerville"/>
              <a:sym typeface="Libre Baskerville"/>
            </a:endParaRPr>
          </a:p>
          <a:p>
            <a:pPr indent="-273050" lvl="1" marL="273050" marR="0" rtl="0" algn="l">
              <a:lnSpc>
                <a:spcPct val="100000"/>
              </a:lnSpc>
              <a:spcBef>
                <a:spcPts val="300"/>
              </a:spcBef>
              <a:spcAft>
                <a:spcPts val="0"/>
              </a:spcAft>
              <a:buClr>
                <a:schemeClr val="accent2"/>
              </a:buClr>
              <a:buSzPts val="1700"/>
              <a:buFont typeface="Noto Sans Symbols"/>
              <a:buNone/>
            </a:pPr>
            <a:r>
              <a:t/>
            </a:r>
            <a:endParaRPr b="0" i="0" sz="2000" u="none" cap="none" strike="noStrik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None/>
            </a:pPr>
            <a:r>
              <a:t/>
            </a:r>
            <a:endParaRPr b="1" i="0"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None/>
            </a:pPr>
            <a:br>
              <a:rPr b="0" i="0" lang="en-US" sz="2400" u="none">
                <a:solidFill>
                  <a:schemeClr val="dk1"/>
                </a:solidFill>
                <a:latin typeface="Libre Baskerville"/>
                <a:ea typeface="Libre Baskerville"/>
                <a:cs typeface="Libre Baskerville"/>
                <a:sym typeface="Libre Baskerville"/>
              </a:rPr>
            </a:br>
            <a:endParaRPr/>
          </a:p>
        </p:txBody>
      </p:sp>
      <p:pic>
        <p:nvPicPr>
          <p:cNvPr id="1575" name="Google Shape;1575;p162"/>
          <p:cNvPicPr preferRelativeResize="0"/>
          <p:nvPr/>
        </p:nvPicPr>
        <p:blipFill rotWithShape="1">
          <a:blip r:embed="rId3">
            <a:alphaModFix/>
          </a:blip>
          <a:srcRect b="0" l="0" r="0" t="0"/>
          <a:stretch/>
        </p:blipFill>
        <p:spPr>
          <a:xfrm>
            <a:off x="457200" y="1295400"/>
            <a:ext cx="8001000" cy="5257800"/>
          </a:xfrm>
          <a:prstGeom prst="rect">
            <a:avLst/>
          </a:prstGeom>
          <a:noFill/>
          <a:ln>
            <a:noFill/>
          </a:ln>
        </p:spPr>
      </p:pic>
      <p:sp>
        <p:nvSpPr>
          <p:cNvPr id="1576" name="Google Shape;1576;p162"/>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63"/>
          <p:cNvSpPr txBox="1"/>
          <p:nvPr>
            <p:ph type="title"/>
          </p:nvPr>
        </p:nvSpPr>
        <p:spPr>
          <a:xfrm>
            <a:off x="533400" y="533400"/>
            <a:ext cx="8229600" cy="2286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000"/>
              <a:buFont typeface="Libre Franklin"/>
              <a:buNone/>
            </a:pPr>
            <a:r>
              <a:rPr b="0" i="0" lang="en-US" sz="2000" u="none">
                <a:solidFill>
                  <a:schemeClr val="dk1"/>
                </a:solidFill>
                <a:latin typeface="Libre Franklin"/>
                <a:ea typeface="Libre Franklin"/>
                <a:cs typeface="Libre Franklin"/>
                <a:sym typeface="Libre Franklin"/>
              </a:rPr>
              <a:t>2PC cont……………. </a:t>
            </a:r>
            <a:br>
              <a:rPr b="0" i="0" lang="en-US" sz="2400" u="none">
                <a:solidFill>
                  <a:schemeClr val="dk1"/>
                </a:solidFill>
                <a:latin typeface="Libre Franklin"/>
                <a:ea typeface="Libre Franklin"/>
                <a:cs typeface="Libre Franklin"/>
                <a:sym typeface="Libre Franklin"/>
              </a:rPr>
            </a:br>
            <a:endParaRPr/>
          </a:p>
        </p:txBody>
      </p:sp>
      <p:sp>
        <p:nvSpPr>
          <p:cNvPr id="1582" name="Google Shape;1582;p163"/>
          <p:cNvSpPr txBox="1"/>
          <p:nvPr>
            <p:ph idx="1" type="body"/>
          </p:nvPr>
        </p:nvSpPr>
        <p:spPr>
          <a:xfrm>
            <a:off x="0" y="533400"/>
            <a:ext cx="8763000" cy="5867400"/>
          </a:xfrm>
          <a:prstGeom prst="rect">
            <a:avLst/>
          </a:prstGeom>
          <a:noFill/>
          <a:ln>
            <a:noFill/>
          </a:ln>
        </p:spPr>
        <p:txBody>
          <a:bodyPr anchorCtr="0" anchor="t" bIns="45700" lIns="91425" spcFirstLastPara="1" rIns="91425" wrap="square" tIns="45700">
            <a:normAutofit/>
          </a:bodyPr>
          <a:lstStyle/>
          <a:p>
            <a:pPr indent="-143509" lvl="1" marL="639762" marR="0" rtl="0" algn="l">
              <a:lnSpc>
                <a:spcPct val="90000"/>
              </a:lnSpc>
              <a:spcBef>
                <a:spcPts val="0"/>
              </a:spcBef>
              <a:spcAft>
                <a:spcPts val="0"/>
              </a:spcAft>
              <a:buClr>
                <a:srgbClr val="A28E6A"/>
              </a:buClr>
              <a:buSzPts val="1615"/>
              <a:buFont typeface="Noto Sans Symbols"/>
              <a:buNone/>
            </a:pPr>
            <a:r>
              <a:t/>
            </a:r>
            <a:endParaRPr b="0" i="0" sz="19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When transaction T completes its execution then  coordinator  starts 2PC.</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Let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 be a transaction initiated at site </a:t>
            </a:r>
            <a:r>
              <a:rPr b="0" i="1" lang="en-US" sz="2200" u="none" cap="none" strike="noStrike">
                <a:solidFill>
                  <a:schemeClr val="dk1"/>
                </a:solidFill>
                <a:latin typeface="Libre Baskerville"/>
                <a:ea typeface="Libre Baskerville"/>
                <a:cs typeface="Libre Baskerville"/>
                <a:sym typeface="Libre Baskerville"/>
              </a:rPr>
              <a:t>S</a:t>
            </a:r>
            <a:r>
              <a:rPr b="0" baseline="-25000" i="1" lang="en-US" sz="2200" u="none" cap="none" strike="noStrike">
                <a:solidFill>
                  <a:schemeClr val="dk1"/>
                </a:solidFill>
                <a:latin typeface="Libre Baskerville"/>
                <a:ea typeface="Libre Baskerville"/>
                <a:cs typeface="Libre Baskerville"/>
                <a:sym typeface="Libre Baskerville"/>
              </a:rPr>
              <a:t>i</a:t>
            </a:r>
            <a:r>
              <a:rPr b="0" i="1" lang="en-US" sz="2200" u="none" cap="none" strike="noStrike">
                <a:solidFill>
                  <a:schemeClr val="dk1"/>
                </a:solidFill>
                <a:latin typeface="Libre Baskerville"/>
                <a:ea typeface="Libre Baskerville"/>
                <a:cs typeface="Libre Baskerville"/>
                <a:sym typeface="Libre Baskerville"/>
              </a:rPr>
              <a:t>,</a:t>
            </a:r>
            <a:r>
              <a:rPr b="0" i="0" lang="en-US" sz="2200" u="none" cap="none" strike="noStrike">
                <a:solidFill>
                  <a:schemeClr val="dk1"/>
                </a:solidFill>
                <a:latin typeface="Libre Baskerville"/>
                <a:ea typeface="Libre Baskerville"/>
                <a:cs typeface="Libre Baskerville"/>
                <a:sym typeface="Libre Baskerville"/>
              </a:rPr>
              <a:t> and let the transaction coordinator at </a:t>
            </a:r>
            <a:r>
              <a:rPr b="0" i="1" lang="en-US" sz="2200" u="none" cap="none" strike="noStrike">
                <a:solidFill>
                  <a:schemeClr val="dk1"/>
                </a:solidFill>
                <a:latin typeface="Libre Baskerville"/>
                <a:ea typeface="Libre Baskerville"/>
                <a:cs typeface="Libre Baskerville"/>
                <a:sym typeface="Libre Baskerville"/>
              </a:rPr>
              <a:t>S</a:t>
            </a:r>
            <a:r>
              <a:rPr b="0" baseline="-25000" i="1" lang="en-US" sz="2200" u="none" cap="none" strike="noStrike">
                <a:solidFill>
                  <a:schemeClr val="dk1"/>
                </a:solidFill>
                <a:latin typeface="Libre Baskerville"/>
                <a:ea typeface="Libre Baskerville"/>
                <a:cs typeface="Libre Baskerville"/>
                <a:sym typeface="Libre Baskerville"/>
              </a:rPr>
              <a:t>i</a:t>
            </a:r>
            <a:r>
              <a:rPr b="0"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be </a:t>
            </a:r>
            <a:r>
              <a:rPr b="0" i="1" lang="en-US" sz="2200" u="none" cap="none" strike="noStrike">
                <a:solidFill>
                  <a:schemeClr val="dk1"/>
                </a:solidFill>
                <a:latin typeface="Libre Baskerville"/>
                <a:ea typeface="Libre Baskerville"/>
                <a:cs typeface="Libre Baskerville"/>
                <a:sym typeface="Libre Baskerville"/>
              </a:rPr>
              <a:t>C</a:t>
            </a:r>
            <a:r>
              <a:rPr b="0" baseline="-25000" i="1" lang="en-US" sz="2200" u="none" cap="none" strike="noStrike">
                <a:solidFill>
                  <a:schemeClr val="dk1"/>
                </a:solidFill>
                <a:latin typeface="Libre Baskerville"/>
                <a:ea typeface="Libre Baskerville"/>
                <a:cs typeface="Libre Baskerville"/>
                <a:sym typeface="Libre Baskerville"/>
              </a:rPr>
              <a:t>i</a:t>
            </a:r>
            <a:endParaRPr b="0" i="0" sz="22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90000"/>
              </a:lnSpc>
              <a:spcBef>
                <a:spcPts val="300"/>
              </a:spcBef>
              <a:spcAft>
                <a:spcPts val="0"/>
              </a:spcAft>
              <a:buClr>
                <a:srgbClr val="A28E6A"/>
              </a:buClr>
              <a:buSzPts val="1870"/>
              <a:buFont typeface="Noto Sans Symbols"/>
              <a:buChar char="⮚"/>
            </a:pPr>
            <a:r>
              <a:rPr b="1" i="0" lang="en-US" sz="2200" u="none" cap="none" strike="noStrike">
                <a:solidFill>
                  <a:schemeClr val="dk1"/>
                </a:solidFill>
                <a:latin typeface="Libre Baskerville"/>
                <a:ea typeface="Libre Baskerville"/>
                <a:cs typeface="Libre Baskerville"/>
                <a:sym typeface="Libre Baskerville"/>
              </a:rPr>
              <a:t>Phase 1:-  PREPARE Phase</a:t>
            </a:r>
            <a:endParaRPr/>
          </a:p>
          <a:p>
            <a:pPr indent="-246062" lvl="1" marL="639762" marR="0" rtl="0" algn="l">
              <a:lnSpc>
                <a:spcPct val="90000"/>
              </a:lnSpc>
              <a:spcBef>
                <a:spcPts val="300"/>
              </a:spcBef>
              <a:spcAft>
                <a:spcPts val="0"/>
              </a:spcAft>
              <a:buClr>
                <a:srgbClr val="A28E6A"/>
              </a:buClr>
              <a:buSzPts val="1870"/>
              <a:buFont typeface="Noto Sans Symbols"/>
              <a:buChar char="❖"/>
            </a:pPr>
            <a:r>
              <a:rPr b="1"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Coordinator asks all participants to </a:t>
            </a:r>
            <a:r>
              <a:rPr b="0" i="1" lang="en-US" sz="2200" u="none" cap="none" strike="noStrike">
                <a:solidFill>
                  <a:schemeClr val="dk2"/>
                </a:solidFill>
                <a:latin typeface="Libre Baskerville"/>
                <a:ea typeface="Libre Baskerville"/>
                <a:cs typeface="Libre Baskerville"/>
                <a:sym typeface="Libre Baskerville"/>
              </a:rPr>
              <a:t>prepare</a:t>
            </a:r>
            <a:r>
              <a:rPr b="0"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to commit transaction  </a:t>
            </a:r>
            <a:r>
              <a:rPr b="0" i="1" lang="en-US" sz="2200" u="none" cap="none" strike="noStrike">
                <a:solidFill>
                  <a:schemeClr val="dk1"/>
                </a:solidFill>
                <a:latin typeface="Libre Baskerville"/>
                <a:ea typeface="Libre Baskerville"/>
                <a:cs typeface="Libre Baskerville"/>
                <a:sym typeface="Libre Baskerville"/>
              </a:rPr>
              <a:t>T</a:t>
            </a:r>
            <a:r>
              <a:rPr b="0" baseline="-25000" i="1" lang="en-US" sz="2200" u="none" cap="none" strike="noStrike">
                <a:solidFill>
                  <a:schemeClr val="dk1"/>
                </a:solidFill>
                <a:latin typeface="Libre Baskerville"/>
                <a:ea typeface="Libre Baskerville"/>
                <a:cs typeface="Libre Baskerville"/>
                <a:sym typeface="Libre Baskerville"/>
              </a:rPr>
              <a:t>i</a:t>
            </a:r>
            <a:r>
              <a:rPr b="0" i="0" lang="en-US" sz="2200" u="none" cap="none" strike="noStrike">
                <a:solidFill>
                  <a:schemeClr val="dk1"/>
                </a:solidFill>
                <a:latin typeface="Libre Baskerville"/>
                <a:ea typeface="Libre Baskerville"/>
                <a:cs typeface="Libre Baskerville"/>
                <a:sym typeface="Libre Baskerville"/>
              </a:rPr>
              <a:t>.</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C</a:t>
            </a:r>
            <a:r>
              <a:rPr b="0" baseline="-25000" i="0" lang="en-US" sz="2200" u="none" cap="none" strike="noStrike">
                <a:solidFill>
                  <a:schemeClr val="dk1"/>
                </a:solidFill>
                <a:latin typeface="Libre Baskerville"/>
                <a:ea typeface="Libre Baskerville"/>
                <a:cs typeface="Libre Baskerville"/>
                <a:sym typeface="Libre Baskerville"/>
              </a:rPr>
              <a:t>i</a:t>
            </a:r>
            <a:r>
              <a:rPr b="0" i="0" lang="en-US" sz="2200" u="none" cap="none" strike="noStrike">
                <a:solidFill>
                  <a:schemeClr val="dk1"/>
                </a:solidFill>
                <a:latin typeface="Libre Baskerville"/>
                <a:ea typeface="Libre Baskerville"/>
                <a:cs typeface="Libre Baskerville"/>
                <a:sym typeface="Libre Baskerville"/>
              </a:rPr>
              <a:t> adds the records &lt;</a:t>
            </a:r>
            <a:r>
              <a:rPr b="1" i="0" lang="en-US" sz="2200" u="none" cap="none" strike="noStrike">
                <a:solidFill>
                  <a:schemeClr val="dk1"/>
                </a:solidFill>
                <a:latin typeface="Libre Baskerville"/>
                <a:ea typeface="Libre Baskerville"/>
                <a:cs typeface="Libre Baskerville"/>
                <a:sym typeface="Libre Baskerville"/>
              </a:rPr>
              <a:t>prepare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&gt; to the log and forces log to stable    </a:t>
            </a:r>
            <a:endParaRPr/>
          </a:p>
          <a:p>
            <a:pPr indent="-246062" lvl="1" marL="639762" marR="0" rtl="0" algn="l">
              <a:lnSpc>
                <a:spcPct val="90000"/>
              </a:lnSpc>
              <a:spcBef>
                <a:spcPts val="300"/>
              </a:spcBef>
              <a:spcAft>
                <a:spcPts val="0"/>
              </a:spcAft>
              <a:buClr>
                <a:schemeClr val="accent2"/>
              </a:buClr>
              <a:buSzPts val="1870"/>
              <a:buFont typeface="Noto Sans Symbols"/>
              <a:buNone/>
            </a:pPr>
            <a:r>
              <a:rPr b="0" i="0" lang="en-US" sz="2200" u="none" cap="none" strike="noStrike">
                <a:solidFill>
                  <a:schemeClr val="dk1"/>
                </a:solidFill>
                <a:latin typeface="Libre Baskerville"/>
                <a:ea typeface="Libre Baskerville"/>
                <a:cs typeface="Libre Baskerville"/>
                <a:sym typeface="Libre Baskerville"/>
              </a:rPr>
              <a:t>	   storage .</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sends </a:t>
            </a:r>
            <a:r>
              <a:rPr b="1" i="0" lang="en-US" sz="2200" u="none" cap="none" strike="noStrike">
                <a:solidFill>
                  <a:schemeClr val="dk1"/>
                </a:solidFill>
                <a:latin typeface="Libre Baskerville"/>
                <a:ea typeface="Libre Baskerville"/>
                <a:cs typeface="Libre Baskerville"/>
                <a:sym typeface="Libre Baskerville"/>
              </a:rPr>
              <a:t>prepare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 messages to all sites where </a:t>
            </a:r>
            <a:r>
              <a:rPr b="0" i="1" lang="en-US" sz="2200" u="none" cap="none" strike="noStrike">
                <a:solidFill>
                  <a:schemeClr val="dk1"/>
                </a:solidFill>
                <a:latin typeface="Libre Baskerville"/>
                <a:ea typeface="Libre Baskerville"/>
                <a:cs typeface="Libre Baskerville"/>
                <a:sym typeface="Libre Baskerville"/>
              </a:rPr>
              <a:t>T </a:t>
            </a:r>
            <a:r>
              <a:rPr b="0" i="0" lang="en-US" sz="2200" u="none" cap="none" strike="noStrike">
                <a:solidFill>
                  <a:schemeClr val="dk1"/>
                </a:solidFill>
                <a:latin typeface="Libre Baskerville"/>
                <a:ea typeface="Libre Baskerville"/>
                <a:cs typeface="Libre Baskerville"/>
                <a:sym typeface="Libre Baskerville"/>
              </a:rPr>
              <a:t>executed</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Upon receiving message, transaction manager at site  determines if it can commit the transaction</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if not: add a record &lt;no T&gt; to the log and send abort T message to Ci</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if the transaction can be committed, then:</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add the record &lt;ready T&gt; to the log</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force all records for T to stable storage</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send ready T message to Ci</a:t>
            </a:r>
            <a:endParaRPr/>
          </a:p>
          <a:p>
            <a:pPr indent="-273050" lvl="0" marL="273050" marR="0" rtl="0" algn="l">
              <a:lnSpc>
                <a:spcPct val="100000"/>
              </a:lnSpc>
              <a:spcBef>
                <a:spcPts val="500"/>
              </a:spcBef>
              <a:spcAft>
                <a:spcPts val="0"/>
              </a:spcAft>
              <a:buClr>
                <a:schemeClr val="accent1"/>
              </a:buClr>
              <a:buSzPts val="1870"/>
              <a:buFont typeface="Noto Sans Symbols"/>
              <a:buNone/>
            </a:pPr>
            <a:r>
              <a:t/>
            </a:r>
            <a:endParaRPr b="1" i="0" sz="2200" u="none">
              <a:solidFill>
                <a:schemeClr val="dk1"/>
              </a:solidFill>
              <a:latin typeface="Libre Baskerville"/>
              <a:ea typeface="Libre Baskerville"/>
              <a:cs typeface="Libre Baskerville"/>
              <a:sym typeface="Libre Baskerville"/>
            </a:endParaRPr>
          </a:p>
          <a:p>
            <a:pPr indent="-154305" lvl="0" marL="273050" marR="0" rtl="0" algn="l">
              <a:spcBef>
                <a:spcPts val="575"/>
              </a:spcBef>
              <a:spcAft>
                <a:spcPts val="0"/>
              </a:spcAft>
              <a:buClr>
                <a:schemeClr val="accent1"/>
              </a:buClr>
              <a:buSzPts val="1870"/>
              <a:buFont typeface="Noto Sans Symbols"/>
              <a:buNone/>
            </a:pPr>
            <a:r>
              <a:t/>
            </a:r>
            <a:endParaRPr b="1" i="0" sz="2200" u="none">
              <a:solidFill>
                <a:schemeClr val="dk1"/>
              </a:solidFill>
              <a:latin typeface="Libre Baskerville"/>
              <a:ea typeface="Libre Baskerville"/>
              <a:cs typeface="Libre Baskerville"/>
              <a:sym typeface="Libre Baskerville"/>
            </a:endParaRPr>
          </a:p>
        </p:txBody>
      </p:sp>
      <p:sp>
        <p:nvSpPr>
          <p:cNvPr id="1583" name="Google Shape;1583;p163"/>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0" y="228600"/>
            <a:ext cx="8991600" cy="1049337"/>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Integrate Databases and Commuinication</a:t>
            </a:r>
            <a:endParaRPr/>
          </a:p>
        </p:txBody>
      </p:sp>
      <p:sp>
        <p:nvSpPr>
          <p:cNvPr id="387" name="Google Shape;387;p38"/>
          <p:cNvSpPr txBox="1"/>
          <p:nvPr/>
        </p:nvSpPr>
        <p:spPr>
          <a:xfrm>
            <a:off x="1301750" y="2063750"/>
            <a:ext cx="2273300" cy="749300"/>
          </a:xfrm>
          <a:prstGeom prst="rect">
            <a:avLst/>
          </a:prstGeom>
          <a:solidFill>
            <a:srgbClr val="FF5008"/>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8" name="Google Shape;388;p38"/>
          <p:cNvSpPr txBox="1"/>
          <p:nvPr/>
        </p:nvSpPr>
        <p:spPr>
          <a:xfrm>
            <a:off x="5568950" y="2063750"/>
            <a:ext cx="2273300" cy="749300"/>
          </a:xfrm>
          <a:prstGeom prst="rect">
            <a:avLst/>
          </a:prstGeom>
          <a:solidFill>
            <a:srgbClr val="FF5008"/>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9" name="Google Shape;389;p38"/>
          <p:cNvSpPr txBox="1"/>
          <p:nvPr/>
        </p:nvSpPr>
        <p:spPr>
          <a:xfrm>
            <a:off x="3435350" y="4044950"/>
            <a:ext cx="2197100" cy="1206500"/>
          </a:xfrm>
          <a:prstGeom prst="rect">
            <a:avLst/>
          </a:prstGeom>
          <a:solidFill>
            <a:schemeClr val="dk2"/>
          </a:solidFill>
          <a:ln cap="flat" cmpd="sng" w="12700">
            <a:solidFill>
              <a:schemeClr val="dk1"/>
            </a:solidFill>
            <a:prstDash val="solid"/>
            <a:miter lim="800000"/>
            <a:headEnd len="sm" w="sm" type="none"/>
            <a:tailEnd len="sm" w="sm" type="none"/>
          </a:ln>
          <a:effectLst>
            <a:outerShdw blurRad="63500" dir="2700000" dist="107763">
              <a:schemeClr val="dk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90" name="Google Shape;390;p38"/>
          <p:cNvCxnSpPr/>
          <p:nvPr/>
        </p:nvCxnSpPr>
        <p:spPr>
          <a:xfrm>
            <a:off x="2368550" y="2825750"/>
            <a:ext cx="1587500" cy="1206500"/>
          </a:xfrm>
          <a:prstGeom prst="straightConnector1">
            <a:avLst/>
          </a:prstGeom>
          <a:noFill/>
          <a:ln cap="flat" cmpd="sng" w="12700">
            <a:solidFill>
              <a:schemeClr val="dk1"/>
            </a:solidFill>
            <a:prstDash val="solid"/>
            <a:miter lim="800000"/>
            <a:headEnd len="med" w="med" type="none"/>
            <a:tailEnd len="med" w="med" type="triangle"/>
          </a:ln>
        </p:spPr>
      </p:cxnSp>
      <p:cxnSp>
        <p:nvCxnSpPr>
          <p:cNvPr id="391" name="Google Shape;391;p38"/>
          <p:cNvCxnSpPr/>
          <p:nvPr/>
        </p:nvCxnSpPr>
        <p:spPr>
          <a:xfrm flipH="1">
            <a:off x="5181600" y="2825750"/>
            <a:ext cx="1600200" cy="1206500"/>
          </a:xfrm>
          <a:prstGeom prst="straightConnector1">
            <a:avLst/>
          </a:prstGeom>
          <a:noFill/>
          <a:ln cap="flat" cmpd="sng" w="12700">
            <a:solidFill>
              <a:schemeClr val="dk1"/>
            </a:solidFill>
            <a:prstDash val="solid"/>
            <a:miter lim="800000"/>
            <a:headEnd len="med" w="med" type="none"/>
            <a:tailEnd len="med" w="med" type="triangle"/>
          </a:ln>
        </p:spPr>
      </p:cxnSp>
      <p:sp>
        <p:nvSpPr>
          <p:cNvPr id="392" name="Google Shape;392;p38"/>
          <p:cNvSpPr txBox="1"/>
          <p:nvPr/>
        </p:nvSpPr>
        <p:spPr>
          <a:xfrm>
            <a:off x="1457325" y="2100262"/>
            <a:ext cx="1962150" cy="67310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Database</a:t>
            </a:r>
            <a:endParaRPr/>
          </a:p>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Technology</a:t>
            </a:r>
            <a:endParaRPr/>
          </a:p>
        </p:txBody>
      </p:sp>
      <p:sp>
        <p:nvSpPr>
          <p:cNvPr id="393" name="Google Shape;393;p38"/>
          <p:cNvSpPr txBox="1"/>
          <p:nvPr/>
        </p:nvSpPr>
        <p:spPr>
          <a:xfrm>
            <a:off x="5846762" y="2100262"/>
            <a:ext cx="1719262" cy="67310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Computer</a:t>
            </a:r>
            <a:endParaRPr/>
          </a:p>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Networks</a:t>
            </a:r>
            <a:endParaRPr/>
          </a:p>
        </p:txBody>
      </p:sp>
      <p:sp>
        <p:nvSpPr>
          <p:cNvPr id="394" name="Google Shape;394;p38"/>
          <p:cNvSpPr txBox="1"/>
          <p:nvPr/>
        </p:nvSpPr>
        <p:spPr>
          <a:xfrm>
            <a:off x="752475" y="2938462"/>
            <a:ext cx="170021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integration</a:t>
            </a:r>
            <a:endParaRPr/>
          </a:p>
        </p:txBody>
      </p:sp>
      <p:sp>
        <p:nvSpPr>
          <p:cNvPr id="395" name="Google Shape;395;p38"/>
          <p:cNvSpPr txBox="1"/>
          <p:nvPr/>
        </p:nvSpPr>
        <p:spPr>
          <a:xfrm>
            <a:off x="6646862" y="2938462"/>
            <a:ext cx="179546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distribution</a:t>
            </a:r>
            <a:endParaRPr/>
          </a:p>
        </p:txBody>
      </p:sp>
      <p:sp>
        <p:nvSpPr>
          <p:cNvPr id="396" name="Google Shape;396;p38"/>
          <p:cNvSpPr txBox="1"/>
          <p:nvPr/>
        </p:nvSpPr>
        <p:spPr>
          <a:xfrm>
            <a:off x="4791075" y="5376862"/>
            <a:ext cx="170021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integration</a:t>
            </a:r>
            <a:endParaRPr/>
          </a:p>
        </p:txBody>
      </p:sp>
      <p:sp>
        <p:nvSpPr>
          <p:cNvPr id="397" name="Google Shape;397;p38"/>
          <p:cNvSpPr txBox="1"/>
          <p:nvPr/>
        </p:nvSpPr>
        <p:spPr>
          <a:xfrm>
            <a:off x="3567112" y="4044950"/>
            <a:ext cx="1962150" cy="1174750"/>
          </a:xfrm>
          <a:prstGeom prst="rect">
            <a:avLst/>
          </a:prstGeom>
          <a:noFill/>
          <a:ln>
            <a:noFill/>
          </a:ln>
        </p:spPr>
        <p:txBody>
          <a:bodyPr anchorCtr="0" anchor="t" bIns="25400" lIns="63500" spcFirstLastPara="1" rIns="63500" wrap="square" tIns="25400">
            <a:spAutoFit/>
          </a:bodyPr>
          <a:lstStyle/>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Distributed</a:t>
            </a:r>
            <a:endParaRPr/>
          </a:p>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Database</a:t>
            </a:r>
            <a:endParaRPr/>
          </a:p>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Systems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64"/>
          <p:cNvSpPr txBox="1"/>
          <p:nvPr>
            <p:ph type="title"/>
          </p:nvPr>
        </p:nvSpPr>
        <p:spPr>
          <a:xfrm>
            <a:off x="457200" y="0"/>
            <a:ext cx="8229600" cy="762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Libre Franklin"/>
              <a:buNone/>
            </a:pPr>
            <a:r>
              <a:rPr b="1" i="0" lang="en-US" sz="2400" u="none">
                <a:solidFill>
                  <a:schemeClr val="dk1"/>
                </a:solidFill>
                <a:latin typeface="Libre Franklin"/>
                <a:ea typeface="Libre Franklin"/>
                <a:cs typeface="Libre Franklin"/>
                <a:sym typeface="Libre Franklin"/>
              </a:rPr>
              <a:t>Phase 2: Decision Making  Phase</a:t>
            </a:r>
            <a:endParaRPr/>
          </a:p>
        </p:txBody>
      </p:sp>
      <p:sp>
        <p:nvSpPr>
          <p:cNvPr id="1589" name="Google Shape;1589;p164"/>
          <p:cNvSpPr txBox="1"/>
          <p:nvPr>
            <p:ph idx="1" type="body"/>
          </p:nvPr>
        </p:nvSpPr>
        <p:spPr>
          <a:xfrm>
            <a:off x="304800" y="762000"/>
            <a:ext cx="8686800" cy="6096000"/>
          </a:xfrm>
          <a:prstGeom prst="rect">
            <a:avLst/>
          </a:prstGeom>
          <a:noFill/>
          <a:ln>
            <a:noFill/>
          </a:ln>
        </p:spPr>
        <p:txBody>
          <a:bodyPr anchorCtr="0" anchor="t" bIns="45700" lIns="91425" spcFirstLastPara="1" rIns="91425" wrap="square" tIns="45700">
            <a:noAutofit/>
          </a:bodyPr>
          <a:lstStyle/>
          <a:p>
            <a:pPr indent="-165100" lvl="0" marL="273050" marR="0" rtl="0" algn="l">
              <a:lnSpc>
                <a:spcPct val="80000"/>
              </a:lnSpc>
              <a:spcBef>
                <a:spcPts val="0"/>
              </a:spcBef>
              <a:spcAft>
                <a:spcPts val="0"/>
              </a:spcAft>
              <a:buClr>
                <a:schemeClr val="accent1"/>
              </a:buClr>
              <a:buSzPts val="1700"/>
              <a:buFont typeface="Noto Sans Symbols"/>
              <a:buNone/>
            </a:pPr>
            <a:r>
              <a:t/>
            </a:r>
            <a:endParaRPr b="0" i="1" sz="2000" u="none">
              <a:solidFill>
                <a:schemeClr val="dk1"/>
              </a:solidFill>
              <a:latin typeface="Libre Baskerville"/>
              <a:ea typeface="Libre Baskerville"/>
              <a:cs typeface="Libre Baskerville"/>
              <a:sym typeface="Libre Baskerville"/>
            </a:endParaRPr>
          </a:p>
          <a:p>
            <a:pPr indent="-273050" lvl="0" marL="273050" marR="0" rtl="0" algn="l">
              <a:lnSpc>
                <a:spcPct val="80000"/>
              </a:lnSpc>
              <a:spcBef>
                <a:spcPts val="500"/>
              </a:spcBef>
              <a:spcAft>
                <a:spcPts val="0"/>
              </a:spcAft>
              <a:buClr>
                <a:schemeClr val="accent1"/>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T </a:t>
            </a:r>
            <a:r>
              <a:rPr b="0" i="0" lang="en-US" sz="2400" u="none">
                <a:solidFill>
                  <a:schemeClr val="dk1"/>
                </a:solidFill>
                <a:latin typeface="Libre Baskerville"/>
                <a:ea typeface="Libre Baskerville"/>
                <a:cs typeface="Libre Baskerville"/>
                <a:sym typeface="Libre Baskerville"/>
              </a:rPr>
              <a:t>can be committed if </a:t>
            </a:r>
            <a:r>
              <a:rPr b="0" i="1" lang="en-US" sz="2400" u="none">
                <a:solidFill>
                  <a:schemeClr val="dk1"/>
                </a:solidFill>
                <a:latin typeface="Libre Baskerville"/>
                <a:ea typeface="Libre Baskerville"/>
                <a:cs typeface="Libre Baskerville"/>
                <a:sym typeface="Libre Baskerville"/>
              </a:rPr>
              <a:t>C</a:t>
            </a:r>
            <a:r>
              <a:rPr b="0" baseline="-25000" i="1" lang="en-US" sz="2400" u="none">
                <a:solidFill>
                  <a:schemeClr val="dk1"/>
                </a:solidFill>
                <a:latin typeface="Libre Baskerville"/>
                <a:ea typeface="Libre Baskerville"/>
                <a:cs typeface="Libre Baskerville"/>
                <a:sym typeface="Libre Baskerville"/>
              </a:rPr>
              <a:t>i</a:t>
            </a:r>
            <a:r>
              <a:rPr b="0" i="1"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received a </a:t>
            </a:r>
            <a:r>
              <a:rPr b="1" i="0" lang="en-US" sz="2400" u="none">
                <a:solidFill>
                  <a:schemeClr val="dk1"/>
                </a:solidFill>
                <a:latin typeface="Libre Baskerville"/>
                <a:ea typeface="Libre Baskerville"/>
                <a:cs typeface="Libre Baskerville"/>
                <a:sym typeface="Libre Baskerville"/>
              </a:rPr>
              <a:t>ready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 message from all the participating sites  otherwise </a:t>
            </a:r>
            <a:r>
              <a:rPr b="0" i="1" lang="en-US" sz="2400" u="none">
                <a:solidFill>
                  <a:schemeClr val="dk1"/>
                </a:solidFill>
                <a:latin typeface="Libre Baskerville"/>
                <a:ea typeface="Libre Baskerville"/>
                <a:cs typeface="Libre Baskerville"/>
                <a:sym typeface="Libre Baskerville"/>
              </a:rPr>
              <a:t>T </a:t>
            </a:r>
            <a:r>
              <a:rPr b="0" i="0" lang="en-US" sz="2400" u="none">
                <a:solidFill>
                  <a:schemeClr val="dk1"/>
                </a:solidFill>
                <a:latin typeface="Libre Baskerville"/>
                <a:ea typeface="Libre Baskerville"/>
                <a:cs typeface="Libre Baskerville"/>
                <a:sym typeface="Libre Baskerville"/>
              </a:rPr>
              <a:t>must be aborted.</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Coordinator adds a decision record, &lt;</a:t>
            </a:r>
            <a:r>
              <a:rPr b="1" i="0" lang="en-US" sz="2400" u="none">
                <a:solidFill>
                  <a:schemeClr val="dk1"/>
                </a:solidFill>
                <a:latin typeface="Libre Baskerville"/>
                <a:ea typeface="Libre Baskerville"/>
                <a:cs typeface="Libre Baskerville"/>
                <a:sym typeface="Libre Baskerville"/>
              </a:rPr>
              <a:t>commit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&gt; or &lt;</a:t>
            </a:r>
            <a:r>
              <a:rPr b="1" i="0" lang="en-US" sz="2400" u="none">
                <a:solidFill>
                  <a:schemeClr val="dk1"/>
                </a:solidFill>
                <a:latin typeface="Libre Baskerville"/>
                <a:ea typeface="Libre Baskerville"/>
                <a:cs typeface="Libre Baskerville"/>
                <a:sym typeface="Libre Baskerville"/>
              </a:rPr>
              <a:t>abort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&gt;, to the log . </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Coordinator sends a message to each participant informing it of the decision (commit or abort)</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Participants take appropriate action locally.</a:t>
            </a:r>
            <a:endParaRPr/>
          </a:p>
          <a:p>
            <a:pPr indent="-273050" lvl="0" marL="273050" marR="0" rtl="0" algn="l">
              <a:lnSpc>
                <a:spcPct val="80000"/>
              </a:lnSpc>
              <a:spcBef>
                <a:spcPts val="500"/>
              </a:spcBef>
              <a:spcAft>
                <a:spcPts val="0"/>
              </a:spcAft>
              <a:buClr>
                <a:schemeClr val="accent1"/>
              </a:buClr>
              <a:buSzPts val="2040"/>
              <a:buFont typeface="Noto Sans Symbols"/>
              <a:buNone/>
            </a:pPr>
            <a:r>
              <a:t/>
            </a:r>
            <a:endParaRPr b="0" i="0"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Global Commit Rule:-</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Coordinator  aborts  a transaction if and if only if at least one participant  votes to abort it.</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Coordinator  Commits  a transaction if and if only if all of the  participant  votes to Commit it.</a:t>
            </a:r>
            <a:endParaRPr/>
          </a:p>
        </p:txBody>
      </p:sp>
      <p:sp>
        <p:nvSpPr>
          <p:cNvPr id="1590" name="Google Shape;1590;p164"/>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65"/>
          <p:cNvPicPr preferRelativeResize="0"/>
          <p:nvPr>
            <p:ph idx="1" type="body"/>
          </p:nvPr>
        </p:nvPicPr>
        <p:blipFill rotWithShape="1">
          <a:blip r:embed="rId3">
            <a:alphaModFix/>
          </a:blip>
          <a:srcRect b="0" l="0" r="0" t="0"/>
          <a:stretch/>
        </p:blipFill>
        <p:spPr>
          <a:xfrm>
            <a:off x="609600" y="1447800"/>
            <a:ext cx="7772400" cy="4495800"/>
          </a:xfrm>
          <a:prstGeom prst="rect">
            <a:avLst/>
          </a:prstGeom>
          <a:noFill/>
          <a:ln>
            <a:noFill/>
          </a:ln>
        </p:spPr>
      </p:pic>
      <p:sp>
        <p:nvSpPr>
          <p:cNvPr id="1596" name="Google Shape;1596;p165"/>
          <p:cNvSpPr txBox="1"/>
          <p:nvPr/>
        </p:nvSpPr>
        <p:spPr>
          <a:xfrm>
            <a:off x="838200" y="381000"/>
            <a:ext cx="7543800" cy="523875"/>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A28E6A"/>
              </a:buClr>
              <a:buSzPts val="2800"/>
              <a:buFont typeface="Noto Sans Symbols"/>
              <a:buChar char="❖"/>
            </a:pPr>
            <a:r>
              <a:rPr b="0" i="1" lang="en-US" sz="2800" u="none">
                <a:solidFill>
                  <a:schemeClr val="dk1"/>
                </a:solidFill>
                <a:latin typeface="Constantia"/>
                <a:ea typeface="Constantia"/>
                <a:cs typeface="Constantia"/>
                <a:sym typeface="Constantia"/>
              </a:rPr>
              <a:t>State transition   in Two Phase Commit</a:t>
            </a:r>
            <a:endParaRPr/>
          </a:p>
        </p:txBody>
      </p:sp>
      <p:sp>
        <p:nvSpPr>
          <p:cNvPr id="1597" name="Google Shape;1597;p165"/>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66"/>
          <p:cNvSpPr txBox="1"/>
          <p:nvPr>
            <p:ph idx="1" type="body"/>
          </p:nvPr>
        </p:nvSpPr>
        <p:spPr>
          <a:xfrm>
            <a:off x="457200" y="609600"/>
            <a:ext cx="8229600" cy="5715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Handling of Failures in Two phase commit Protocol(Recovery):-</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Participating Site:-</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&lt;commit T&gt; record. Then site Executes  redo(T).</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&lt;abort T&gt; record. Then site Executes  undo(T).</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&lt;ready T&gt; record  then site consult to coordinator by using query status T  message and takes decision.</a:t>
            </a:r>
            <a:r>
              <a:rPr b="0" i="0" lang="en-US" sz="2000" u="none" cap="none" strike="noStrike">
                <a:solidFill>
                  <a:schemeClr val="dk1"/>
                </a:solidFill>
                <a:latin typeface="Libre Baskerville"/>
                <a:ea typeface="Libre Baskerville"/>
                <a:cs typeface="Libre Baskerville"/>
                <a:sym typeface="Libre Baskerville"/>
              </a:rPr>
              <a:t>		</a:t>
            </a:r>
            <a:endParaRPr/>
          </a:p>
        </p:txBody>
      </p:sp>
      <p:sp>
        <p:nvSpPr>
          <p:cNvPr id="1603" name="Google Shape;1603;p166"/>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7"/>
          <p:cNvSpPr txBox="1"/>
          <p:nvPr>
            <p:ph idx="1" type="body"/>
          </p:nvPr>
        </p:nvSpPr>
        <p:spPr>
          <a:xfrm>
            <a:off x="457200" y="304800"/>
            <a:ext cx="8229600" cy="60198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Failure of Coordinator:-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an active site contains a &lt;commit T&gt; record in log then T must be committed.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an active site contains a &lt;abort T&gt; record in log then T must be committed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active site does not contain &lt;ready T&gt; record  in its log then T must be aborted.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active site  contain &lt;ready T&gt; record  in its log but no additional control record then T must  wait until the coordinator recovers.</a:t>
            </a:r>
            <a:endParaRPr/>
          </a:p>
          <a:p>
            <a:pPr indent="-116522" lvl="1" marL="639762" marR="0" rtl="0" algn="l">
              <a:lnSpc>
                <a:spcPct val="100000"/>
              </a:lnSpc>
              <a:spcBef>
                <a:spcPts val="300"/>
              </a:spcBef>
              <a:spcAft>
                <a:spcPts val="0"/>
              </a:spcAft>
              <a:buClr>
                <a:srgbClr val="A28E6A"/>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Disadvantages:-</a:t>
            </a:r>
            <a:endParaRPr/>
          </a:p>
          <a:p>
            <a:pPr indent="-393700" lvl="2" marL="666750"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Major disadvantages of the 2PC is that coordinator failure may </a:t>
            </a:r>
            <a:endParaRPr/>
          </a:p>
          <a:p>
            <a:pPr indent="393700" lvl="2" marL="273050" marR="0" rtl="0" algn="l">
              <a:lnSpc>
                <a:spcPct val="100000"/>
              </a:lnSpc>
              <a:spcBef>
                <a:spcPts val="300"/>
              </a:spcBef>
              <a:spcAft>
                <a:spcPts val="0"/>
              </a:spcAft>
              <a:buClr>
                <a:srgbClr val="E6B1AB"/>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result  in blocking of participating site.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609" name="Google Shape;1609;p167"/>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68"/>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15" name="Google Shape;1615;p168"/>
          <p:cNvSpPr txBox="1"/>
          <p:nvPr>
            <p:ph type="title"/>
          </p:nvPr>
        </p:nvSpPr>
        <p:spPr>
          <a:xfrm>
            <a:off x="1066800" y="685800"/>
            <a:ext cx="8077200" cy="6096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Handling of Failures - Network Partition</a:t>
            </a:r>
            <a:endParaRPr/>
          </a:p>
        </p:txBody>
      </p:sp>
      <p:sp>
        <p:nvSpPr>
          <p:cNvPr id="1616" name="Google Shape;1616;p168"/>
          <p:cNvSpPr txBox="1"/>
          <p:nvPr>
            <p:ph idx="4294967295" type="body"/>
          </p:nvPr>
        </p:nvSpPr>
        <p:spPr>
          <a:xfrm>
            <a:off x="8382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 coordinator and all its participants remain in one partition, the failure has no effect on the commit protocol.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 coordinator and its participants belong to several partitions: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Sites that are not in the partition containing the coordinator think the coordinator has failed, and execute the protocol to deal with failure of the coordinator.</a:t>
            </a:r>
            <a:endParaRPr/>
          </a:p>
          <a:p>
            <a:pPr indent="-228600" lvl="2" marL="822325" marR="0" rtl="0" algn="l">
              <a:lnSpc>
                <a:spcPct val="100000"/>
              </a:lnSpc>
              <a:spcBef>
                <a:spcPts val="300"/>
              </a:spcBef>
              <a:spcAft>
                <a:spcPts val="0"/>
              </a:spcAft>
              <a:buClr>
                <a:srgbClr val="0000FF"/>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No harm results, but sites may still have to wait for decision from coordinator.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coordinator and the sites are in the same partition as the coordinator think that the sites in the other partition have failed, and follow the usual commit protocol.</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Again, no harm results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69"/>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22" name="Google Shape;1622;p169"/>
          <p:cNvSpPr txBox="1"/>
          <p:nvPr>
            <p:ph type="title"/>
          </p:nvPr>
        </p:nvSpPr>
        <p:spPr>
          <a:xfrm>
            <a:off x="914400" y="274637"/>
            <a:ext cx="7772400" cy="4111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Recovery and Concurrency Control</a:t>
            </a:r>
            <a:endParaRPr/>
          </a:p>
        </p:txBody>
      </p:sp>
      <p:sp>
        <p:nvSpPr>
          <p:cNvPr id="1623" name="Google Shape;1623;p169"/>
          <p:cNvSpPr txBox="1"/>
          <p:nvPr>
            <p:ph idx="4294967295" type="body"/>
          </p:nvPr>
        </p:nvSpPr>
        <p:spPr>
          <a:xfrm>
            <a:off x="381000" y="533400"/>
            <a:ext cx="8458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2"/>
                </a:solidFill>
                <a:latin typeface="Libre Baskerville"/>
                <a:ea typeface="Libre Baskerville"/>
                <a:cs typeface="Libre Baskerville"/>
                <a:sym typeface="Libre Baskerville"/>
              </a:rPr>
              <a:t>In-doubt</a:t>
            </a:r>
            <a:r>
              <a:rPr b="0" i="0" lang="en-US" sz="2600" u="none">
                <a:solidFill>
                  <a:schemeClr val="dk1"/>
                </a:solidFill>
                <a:latin typeface="Libre Baskerville"/>
                <a:ea typeface="Libre Baskerville"/>
                <a:cs typeface="Libre Baskerville"/>
                <a:sym typeface="Libre Baskerville"/>
              </a:rPr>
              <a:t> </a:t>
            </a:r>
            <a:r>
              <a:rPr b="1" i="0" lang="en-US" sz="2600" u="none">
                <a:solidFill>
                  <a:schemeClr val="dk2"/>
                </a:solidFill>
                <a:latin typeface="Libre Baskerville"/>
                <a:ea typeface="Libre Baskerville"/>
                <a:cs typeface="Libre Baskerville"/>
                <a:sym typeface="Libre Baskerville"/>
              </a:rPr>
              <a:t>transactions </a:t>
            </a:r>
            <a:r>
              <a:rPr b="0" i="0" lang="en-US" sz="2600" u="none">
                <a:solidFill>
                  <a:schemeClr val="dk1"/>
                </a:solidFill>
                <a:latin typeface="Libre Baskerville"/>
                <a:ea typeface="Libre Baskerville"/>
                <a:cs typeface="Libre Baskerville"/>
                <a:sym typeface="Libre Baskerville"/>
              </a:rPr>
              <a:t>have a &lt;</a:t>
            </a:r>
            <a:r>
              <a:rPr b="1" i="0" lang="en-US" sz="2600" u="none">
                <a:solidFill>
                  <a:schemeClr val="dk1"/>
                </a:solidFill>
                <a:latin typeface="Libre Baskerville"/>
                <a:ea typeface="Libre Baskerville"/>
                <a:cs typeface="Libre Baskerville"/>
                <a:sym typeface="Libre Baskerville"/>
              </a:rPr>
              <a:t>ready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but neither a </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&lt;</a:t>
            </a:r>
            <a:r>
              <a:rPr b="1" i="0" lang="en-US" sz="2600" u="none">
                <a:solidFill>
                  <a:schemeClr val="dk1"/>
                </a:solidFill>
                <a:latin typeface="Libre Baskerville"/>
                <a:ea typeface="Libre Baskerville"/>
                <a:cs typeface="Libre Baskerville"/>
                <a:sym typeface="Libre Baskerville"/>
              </a:rPr>
              <a:t>commit</a:t>
            </a:r>
            <a:r>
              <a:rPr b="0" i="0" lang="en-US" sz="2600" u="none">
                <a:solidFill>
                  <a:schemeClr val="dk1"/>
                </a:solidFill>
                <a:latin typeface="Libre Baskerville"/>
                <a:ea typeface="Libre Baskerville"/>
                <a:cs typeface="Libre Baskerville"/>
                <a:sym typeface="Libre Baskerville"/>
              </a:rPr>
              <a: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nor an &lt;</a:t>
            </a:r>
            <a:r>
              <a:rPr b="1" i="0" lang="en-US" sz="2600" u="none">
                <a:solidFill>
                  <a:schemeClr val="dk1"/>
                </a:solidFill>
                <a:latin typeface="Libre Baskerville"/>
                <a:ea typeface="Libre Baskerville"/>
                <a:cs typeface="Libre Baskerville"/>
                <a:sym typeface="Libre Baskerville"/>
              </a:rPr>
              <a:t>abort</a:t>
            </a:r>
            <a:r>
              <a:rPr b="0" i="0" lang="en-US" sz="2600" u="none">
                <a:solidFill>
                  <a:schemeClr val="dk1"/>
                </a:solidFill>
                <a:latin typeface="Libre Baskerville"/>
                <a:ea typeface="Libre Baskerville"/>
                <a:cs typeface="Libre Baskerville"/>
                <a:sym typeface="Libre Baskerville"/>
              </a:rPr>
              <a: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log record.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recovering site must determine the commit-abort status of such transactions by contacting other sites; this can slow and potentially block recovery.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Recovery algorithms can note lock information in the log.</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Instead of &lt;</a:t>
            </a:r>
            <a:r>
              <a:rPr b="1" i="0" lang="en-US" sz="2400" u="none" cap="none" strike="noStrike">
                <a:solidFill>
                  <a:schemeClr val="dk1"/>
                </a:solidFill>
                <a:latin typeface="Libre Baskerville"/>
                <a:ea typeface="Libre Baskerville"/>
                <a:cs typeface="Libre Baskerville"/>
                <a:sym typeface="Libre Baskerville"/>
              </a:rPr>
              <a:t>ready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&gt;, write out &lt;</a:t>
            </a:r>
            <a:r>
              <a:rPr b="1" i="0" lang="en-US" sz="2400" u="none" cap="none" strike="noStrike">
                <a:solidFill>
                  <a:schemeClr val="dk1"/>
                </a:solidFill>
                <a:latin typeface="Libre Baskerville"/>
                <a:ea typeface="Libre Baskerville"/>
                <a:cs typeface="Libre Baskerville"/>
                <a:sym typeface="Libre Baskerville"/>
              </a:rPr>
              <a:t>ready</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a:t>
            </a:r>
            <a:r>
              <a:rPr b="0" i="1" lang="en-US" sz="2400" u="none" cap="none" strike="noStrike">
                <a:solidFill>
                  <a:schemeClr val="dk1"/>
                </a:solidFill>
                <a:latin typeface="Libre Baskerville"/>
                <a:ea typeface="Libre Baskerville"/>
                <a:cs typeface="Libre Baskerville"/>
                <a:sym typeface="Libre Baskerville"/>
              </a:rPr>
              <a:t> L</a:t>
            </a:r>
            <a:r>
              <a:rPr b="0" i="0" lang="en-US" sz="2400" u="none" cap="none" strike="noStrike">
                <a:solidFill>
                  <a:schemeClr val="dk1"/>
                </a:solidFill>
                <a:latin typeface="Libre Baskerville"/>
                <a:ea typeface="Libre Baskerville"/>
                <a:cs typeface="Libre Baskerville"/>
                <a:sym typeface="Libre Baskerville"/>
              </a:rPr>
              <a:t>&gt; </a:t>
            </a:r>
            <a:r>
              <a:rPr b="0" i="1" lang="en-US" sz="2400" u="none" cap="none" strike="noStrike">
                <a:solidFill>
                  <a:schemeClr val="dk1"/>
                </a:solidFill>
                <a:latin typeface="Libre Baskerville"/>
                <a:ea typeface="Libre Baskerville"/>
                <a:cs typeface="Libre Baskerville"/>
                <a:sym typeface="Libre Baskerville"/>
              </a:rPr>
              <a:t>L</a:t>
            </a:r>
            <a:r>
              <a:rPr b="0" i="0" lang="en-US" sz="2400" u="none" cap="none" strike="noStrike">
                <a:solidFill>
                  <a:schemeClr val="dk1"/>
                </a:solidFill>
                <a:latin typeface="Libre Baskerville"/>
                <a:ea typeface="Libre Baskerville"/>
                <a:cs typeface="Libre Baskerville"/>
                <a:sym typeface="Libre Baskerville"/>
              </a:rPr>
              <a:t> = list of locks held by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when the log is written (read locks can be omitted).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For every in-doubt transaction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all the locks noted in the </a:t>
            </a:r>
            <a:br>
              <a:rPr b="0" i="0" lang="en-US" sz="2400" u="none" cap="none" strike="noStrike">
                <a:solidFill>
                  <a:schemeClr val="dk1"/>
                </a:solidFill>
                <a:latin typeface="Libre Baskerville"/>
                <a:ea typeface="Libre Baskerville"/>
                <a:cs typeface="Libre Baskerville"/>
                <a:sym typeface="Libre Baskerville"/>
              </a:rPr>
            </a:br>
            <a:r>
              <a:rPr b="0" i="0" lang="en-US" sz="2400" u="none" cap="none" strike="noStrike">
                <a:solidFill>
                  <a:schemeClr val="dk1"/>
                </a:solidFill>
                <a:latin typeface="Libre Baskerville"/>
                <a:ea typeface="Libre Baskerville"/>
                <a:cs typeface="Libre Baskerville"/>
                <a:sym typeface="Libre Baskerville"/>
              </a:rPr>
              <a:t>&lt;</a:t>
            </a:r>
            <a:r>
              <a:rPr b="1" i="0" lang="en-US" sz="2400" u="none" cap="none" strike="noStrike">
                <a:solidFill>
                  <a:schemeClr val="dk1"/>
                </a:solidFill>
                <a:latin typeface="Libre Baskerville"/>
                <a:ea typeface="Libre Baskerville"/>
                <a:cs typeface="Libre Baskerville"/>
                <a:sym typeface="Libre Baskerville"/>
              </a:rPr>
              <a:t>ready</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L</a:t>
            </a:r>
            <a:r>
              <a:rPr b="0" i="0" lang="en-US" sz="2400" u="none" cap="none" strike="noStrike">
                <a:solidFill>
                  <a:schemeClr val="dk1"/>
                </a:solidFill>
                <a:latin typeface="Libre Baskerville"/>
                <a:ea typeface="Libre Baskerville"/>
                <a:cs typeface="Libre Baskerville"/>
                <a:sym typeface="Libre Baskerville"/>
              </a:rPr>
              <a:t>&gt; log record are reacquired.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After lock reacquisition, transaction processing can resume; the commit or rollback of in-doubt transactions is performed concurrently with the execution of new transactions.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70"/>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29" name="Google Shape;1629;p170"/>
          <p:cNvSpPr txBox="1"/>
          <p:nvPr>
            <p:ph type="title"/>
          </p:nvPr>
        </p:nvSpPr>
        <p:spPr>
          <a:xfrm>
            <a:off x="914400" y="274637"/>
            <a:ext cx="7772400" cy="3349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Three Phase Commit (3PC)</a:t>
            </a:r>
            <a:endParaRPr/>
          </a:p>
        </p:txBody>
      </p:sp>
      <p:sp>
        <p:nvSpPr>
          <p:cNvPr id="1630" name="Google Shape;1630;p170"/>
          <p:cNvSpPr txBox="1"/>
          <p:nvPr>
            <p:ph idx="4294967295" type="body"/>
          </p:nvPr>
        </p:nvSpPr>
        <p:spPr>
          <a:xfrm>
            <a:off x="557212" y="388937"/>
            <a:ext cx="8180387" cy="5173662"/>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Assumptions: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No network partitioning</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At any point, at least one site must be up.</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At most K sites (participants as well as coordinator) can fail</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Phase 1: Obtaining Preliminary Decision: Identical to 2PC Phase 1.</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Every site is ready to commit if instructed to do so</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Phase 2 of 2PC is split into 2 phases, Phase 2 and Phase 3 of 3PC</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 phase 2 coordinator makes a decision as in 2PC (called the </a:t>
            </a:r>
            <a:r>
              <a:rPr b="0" i="0" lang="en-US" sz="2400" u="none" cap="none" strike="noStrike">
                <a:solidFill>
                  <a:schemeClr val="dk2"/>
                </a:solidFill>
                <a:latin typeface="Libre Baskerville"/>
                <a:ea typeface="Libre Baskerville"/>
                <a:cs typeface="Libre Baskerville"/>
                <a:sym typeface="Libre Baskerville"/>
              </a:rPr>
              <a:t>pre-commit</a:t>
            </a:r>
            <a:r>
              <a:rPr b="0" i="0" lang="en-US" sz="2400" u="none" cap="none" strike="noStrike">
                <a:solidFill>
                  <a:schemeClr val="dk1"/>
                </a:solidFill>
                <a:latin typeface="Libre Baskerville"/>
                <a:ea typeface="Libre Baskerville"/>
                <a:cs typeface="Libre Baskerville"/>
                <a:sym typeface="Libre Baskerville"/>
              </a:rPr>
              <a:t> </a:t>
            </a:r>
            <a:r>
              <a:rPr b="0" i="0" lang="en-US" sz="2400" u="none" cap="none" strike="noStrike">
                <a:solidFill>
                  <a:schemeClr val="dk2"/>
                </a:solidFill>
                <a:latin typeface="Libre Baskerville"/>
                <a:ea typeface="Libre Baskerville"/>
                <a:cs typeface="Libre Baskerville"/>
                <a:sym typeface="Libre Baskerville"/>
              </a:rPr>
              <a:t>decision</a:t>
            </a:r>
            <a:r>
              <a:rPr b="0" i="0" lang="en-US" sz="2400" u="none" cap="none" strike="noStrike">
                <a:solidFill>
                  <a:schemeClr val="dk1"/>
                </a:solidFill>
                <a:latin typeface="Libre Baskerville"/>
                <a:ea typeface="Libre Baskerville"/>
                <a:cs typeface="Libre Baskerville"/>
                <a:sym typeface="Libre Baskerville"/>
              </a:rPr>
              <a:t>) and records it in multiple (at least K) sites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 phase 3, coordinator sends commit/abort message to all participating sites,</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Under 3PC, knowledge of pre-commit decision can be used to commit despite coordinator failure </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Avoids blocking problem as long as &lt; K sites fail</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Drawbacks:  </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higher overheads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assumptions may not be satisfied in practice</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71"/>
          <p:cNvSpPr txBox="1"/>
          <p:nvPr/>
        </p:nvSpPr>
        <p:spPr>
          <a:xfrm>
            <a:off x="6553200" y="6248400"/>
            <a:ext cx="1905000" cy="457200"/>
          </a:xfrm>
          <a:prstGeom prst="rect">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636" name="Google Shape;1636;p171"/>
          <p:cNvSpPr txBox="1"/>
          <p:nvPr>
            <p:ph type="ctrTitle"/>
          </p:nvPr>
        </p:nvSpPr>
        <p:spPr>
          <a:xfrm>
            <a:off x="457200" y="1506537"/>
            <a:ext cx="8229600" cy="1470025"/>
          </a:xfrm>
          <a:prstGeom prst="rect">
            <a:avLst/>
          </a:prstGeom>
          <a:noFill/>
          <a:ln>
            <a:noFill/>
          </a:ln>
        </p:spPr>
        <p:txBody>
          <a:bodyPr anchorCtr="0" anchor="ctr" bIns="91425" lIns="91425" spcFirstLastPara="1" rIns="91425" wrap="square" tIns="45700">
            <a:noAutofit/>
          </a:bodyPr>
          <a:lstStyle/>
          <a:p>
            <a:pPr indent="0" lvl="0" marL="0" rtl="0" algn="ctr">
              <a:lnSpc>
                <a:spcPct val="100000"/>
              </a:lnSpc>
              <a:spcBef>
                <a:spcPts val="0"/>
              </a:spcBef>
              <a:spcAft>
                <a:spcPts val="0"/>
              </a:spcAft>
              <a:buClr>
                <a:srgbClr val="FFFFFF"/>
              </a:buClr>
              <a:buSzPts val="4000"/>
              <a:buFont typeface="Libre Franklin"/>
              <a:buNone/>
            </a:pPr>
            <a:r>
              <a:rPr b="0" i="0" lang="en-US" sz="4000" u="none">
                <a:solidFill>
                  <a:srgbClr val="FFFFFF"/>
                </a:solidFill>
                <a:latin typeface="Libre Franklin"/>
                <a:ea typeface="Libre Franklin"/>
                <a:cs typeface="Libre Franklin"/>
                <a:sym typeface="Libre Franklin"/>
              </a:rPr>
              <a:t>Concurrency Control in Distributed Databases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72"/>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42" name="Google Shape;1642;p17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Concurrency Control</a:t>
            </a:r>
            <a:endParaRPr/>
          </a:p>
        </p:txBody>
      </p:sp>
      <p:sp>
        <p:nvSpPr>
          <p:cNvPr id="1643" name="Google Shape;1643;p172"/>
          <p:cNvSpPr txBox="1"/>
          <p:nvPr>
            <p:ph idx="4294967295" type="body"/>
          </p:nvPr>
        </p:nvSpPr>
        <p:spPr>
          <a:xfrm>
            <a:off x="457200" y="1905000"/>
            <a:ext cx="7848600" cy="269557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Modify concurrency control schemes for use in distributed environment.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assume that each site participates in the execution of a commit protocol to ensure global transaction atomicity.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assume all replicas of any item are updated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Will see how to relax this in case of site failures later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73"/>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49" name="Google Shape;1649;p17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Single-Lock-Manager Approach</a:t>
            </a:r>
            <a:endParaRPr/>
          </a:p>
        </p:txBody>
      </p:sp>
      <p:sp>
        <p:nvSpPr>
          <p:cNvPr id="1650" name="Google Shape;1650;p173"/>
          <p:cNvSpPr txBox="1"/>
          <p:nvPr>
            <p:ph idx="4294967295" type="body"/>
          </p:nvPr>
        </p:nvSpPr>
        <p:spPr>
          <a:xfrm>
            <a:off x="571500" y="1676400"/>
            <a:ext cx="7848600" cy="360997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System maintains a </a:t>
            </a:r>
            <a:r>
              <a:rPr b="0" i="1" lang="en-US" sz="2600" u="none">
                <a:solidFill>
                  <a:schemeClr val="dk1"/>
                </a:solidFill>
                <a:latin typeface="Libre Baskerville"/>
                <a:ea typeface="Libre Baskerville"/>
                <a:cs typeface="Libre Baskerville"/>
                <a:sym typeface="Libre Baskerville"/>
              </a:rPr>
              <a:t>single</a:t>
            </a:r>
            <a:r>
              <a:rPr b="0" i="0" lang="en-US" sz="2600" u="none">
                <a:solidFill>
                  <a:schemeClr val="dk1"/>
                </a:solidFill>
                <a:latin typeface="Libre Baskerville"/>
                <a:ea typeface="Libre Baskerville"/>
                <a:cs typeface="Libre Baskerville"/>
                <a:sym typeface="Libre Baskerville"/>
              </a:rPr>
              <a:t> lock manager that resides in a </a:t>
            </a:r>
            <a:r>
              <a:rPr b="0" i="1" lang="en-US" sz="2600" u="none">
                <a:solidFill>
                  <a:schemeClr val="dk1"/>
                </a:solidFill>
                <a:latin typeface="Libre Baskerville"/>
                <a:ea typeface="Libre Baskerville"/>
                <a:cs typeface="Libre Baskerville"/>
                <a:sym typeface="Libre Baskerville"/>
              </a:rPr>
              <a:t>single</a:t>
            </a:r>
            <a:r>
              <a:rPr b="0" i="0" lang="en-US" sz="2600" u="none">
                <a:solidFill>
                  <a:schemeClr val="dk1"/>
                </a:solidFill>
                <a:latin typeface="Libre Baskerville"/>
                <a:ea typeface="Libre Baskerville"/>
                <a:cs typeface="Libre Baskerville"/>
                <a:sym typeface="Libre Baskerville"/>
              </a:rPr>
              <a:t> chosen site, say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needs to lock a data item, it sends a lock request to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and lock manager determines whether the lock can be granted immediately</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yes, lock manager sends a message to the site which initiated the request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no, request is delayed until it can be granted, at which time a message is sent to the initiating site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520700" y="552450"/>
            <a:ext cx="5899150" cy="655637"/>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0" lang="en-US" sz="3600" u="none">
                <a:solidFill>
                  <a:schemeClr val="dk2"/>
                </a:solidFill>
                <a:latin typeface="Libre Franklin"/>
                <a:ea typeface="Libre Franklin"/>
                <a:cs typeface="Libre Franklin"/>
                <a:sym typeface="Libre Franklin"/>
              </a:rPr>
              <a:t>Distributed Computing</a:t>
            </a:r>
            <a:endParaRPr/>
          </a:p>
        </p:txBody>
      </p:sp>
      <p:sp>
        <p:nvSpPr>
          <p:cNvPr id="403" name="Google Shape;403;p39"/>
          <p:cNvSpPr txBox="1"/>
          <p:nvPr>
            <p:ph idx="1" type="body"/>
          </p:nvPr>
        </p:nvSpPr>
        <p:spPr>
          <a:xfrm>
            <a:off x="949325" y="2582862"/>
            <a:ext cx="7512050" cy="1806575"/>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A number of autonomous processing elements (not necessarily homogeneous) that are interconnected by a computer network and that cooperate in performing their assigned tasks.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74"/>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56" name="Google Shape;1656;p17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Single-Lock-Manager Approach (Cont.)</a:t>
            </a:r>
            <a:endParaRPr/>
          </a:p>
        </p:txBody>
      </p:sp>
      <p:sp>
        <p:nvSpPr>
          <p:cNvPr id="1657" name="Google Shape;1657;p174"/>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transaction can read the data item from </a:t>
            </a:r>
            <a:r>
              <a:rPr b="0" i="1" lang="en-US" sz="2600" u="none">
                <a:solidFill>
                  <a:schemeClr val="dk1"/>
                </a:solidFill>
                <a:latin typeface="Libre Baskerville"/>
                <a:ea typeface="Libre Baskerville"/>
                <a:cs typeface="Libre Baskerville"/>
                <a:sym typeface="Libre Baskerville"/>
              </a:rPr>
              <a:t>any</a:t>
            </a:r>
            <a:r>
              <a:rPr b="0" i="0" lang="en-US" sz="2600" u="none">
                <a:solidFill>
                  <a:schemeClr val="dk1"/>
                </a:solidFill>
                <a:latin typeface="Libre Baskerville"/>
                <a:ea typeface="Libre Baskerville"/>
                <a:cs typeface="Libre Baskerville"/>
                <a:sym typeface="Libre Baskerville"/>
              </a:rPr>
              <a:t> one of the sites at which a replica of the data item resides.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Writes must be performed on all replicas of a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Advantages of scheme: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Simple implementation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Simple deadlock handling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Disadvantages of scheme are: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Bottleneck: lock manager site becomes a bottleneck</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Vulnerability: system is vulnerable to lock manager site failure.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75"/>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63" name="Google Shape;1663;p17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Lock Manager</a:t>
            </a:r>
            <a:endParaRPr/>
          </a:p>
        </p:txBody>
      </p:sp>
      <p:sp>
        <p:nvSpPr>
          <p:cNvPr id="1664" name="Google Shape;1664;p17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this approach, functionality of locking is implemented by lock managers at each site</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Lock managers control access to local data items</a:t>
            </a:r>
            <a:endParaRPr/>
          </a:p>
          <a:p>
            <a:pPr indent="-228600" lvl="2" marL="822325" rtl="0" algn="l">
              <a:lnSpc>
                <a:spcPct val="9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But special protocols may be used for replicas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 work is distributed and can be made robust to failures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  deadlock detection is more complicated</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Lock managers cooperate for deadlock detection</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Several variants of this approach</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Primary copy</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Majority protocol</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Biased protocol</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Quorum consensus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76"/>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70" name="Google Shape;1670;p176"/>
          <p:cNvSpPr txBox="1"/>
          <p:nvPr>
            <p:ph type="title"/>
          </p:nvPr>
        </p:nvSpPr>
        <p:spPr>
          <a:xfrm>
            <a:off x="9144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Primary Copy</a:t>
            </a:r>
            <a:endParaRPr/>
          </a:p>
        </p:txBody>
      </p:sp>
      <p:sp>
        <p:nvSpPr>
          <p:cNvPr id="1671" name="Google Shape;1671;p176"/>
          <p:cNvSpPr txBox="1"/>
          <p:nvPr>
            <p:ph idx="4294967295" type="body"/>
          </p:nvPr>
        </p:nvSpPr>
        <p:spPr>
          <a:xfrm>
            <a:off x="9144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Choose one replica of data item to be the </a:t>
            </a:r>
            <a:r>
              <a:rPr b="1" i="0" lang="en-US" sz="2600" u="none">
                <a:solidFill>
                  <a:schemeClr val="dk2"/>
                </a:solidFill>
                <a:latin typeface="Libre Baskerville"/>
                <a:ea typeface="Libre Baskerville"/>
                <a:cs typeface="Libre Baskerville"/>
                <a:sym typeface="Libre Baskerville"/>
              </a:rPr>
              <a:t>primary copy</a:t>
            </a:r>
            <a:r>
              <a:rPr b="0" i="0" lang="en-US" sz="2600" u="none">
                <a:solidFill>
                  <a:schemeClr val="dk1"/>
                </a:solidFill>
                <a:latin typeface="Libre Baskerville"/>
                <a:ea typeface="Libre Baskerville"/>
                <a:cs typeface="Libre Baskerville"/>
                <a:sym typeface="Libre Baskerville"/>
              </a:rPr>
              <a:t>.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Site containing the replica is called  the </a:t>
            </a:r>
            <a:r>
              <a:rPr b="1" i="0" lang="en-US" sz="2400" u="none" cap="none" strike="noStrike">
                <a:solidFill>
                  <a:schemeClr val="dk2"/>
                </a:solidFill>
                <a:latin typeface="Libre Baskerville"/>
                <a:ea typeface="Libre Baskerville"/>
                <a:cs typeface="Libre Baskerville"/>
                <a:sym typeface="Libre Baskerville"/>
              </a:rPr>
              <a:t>primary site </a:t>
            </a:r>
            <a:r>
              <a:rPr b="0" i="0" lang="en-US" sz="2400" u="none" cap="none" strike="noStrike">
                <a:solidFill>
                  <a:schemeClr val="dk1"/>
                </a:solidFill>
                <a:latin typeface="Libre Baskerville"/>
                <a:ea typeface="Libre Baskerville"/>
                <a:cs typeface="Libre Baskerville"/>
                <a:sym typeface="Libre Baskerville"/>
              </a:rPr>
              <a:t>for that data item</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Different data items can have different primary sites</a:t>
            </a:r>
            <a:endParaRPr b="1" i="0" sz="2400" u="none" cap="none" strike="noStrike">
              <a:solidFill>
                <a:schemeClr val="dk2"/>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needs to lock a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requests a lock at the primary site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Implicitly gets lock on all replicas of the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Benefit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Concurrency control for replicated data handled similarly to unreplicated data - simple implementation.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Drawback</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the primary site of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fails,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inaccessible even though other  sites containing a replica may be accessible.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677" name="Google Shape;1677;p177"/>
          <p:cNvPicPr preferRelativeResize="0"/>
          <p:nvPr/>
        </p:nvPicPr>
        <p:blipFill rotWithShape="1">
          <a:blip r:embed="rId3">
            <a:alphaModFix/>
          </a:blip>
          <a:srcRect b="0" l="0" r="0" t="0"/>
          <a:stretch/>
        </p:blipFill>
        <p:spPr>
          <a:xfrm>
            <a:off x="1676400" y="1828800"/>
            <a:ext cx="6248400" cy="387191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78"/>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83" name="Google Shape;1683;p17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Majority Protocol</a:t>
            </a:r>
            <a:endParaRPr/>
          </a:p>
        </p:txBody>
      </p:sp>
      <p:sp>
        <p:nvSpPr>
          <p:cNvPr id="1684" name="Google Shape;1684;p178"/>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lock manager at each site administers lock and unlock requests for data items stored at that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wishes to lock an unreplicated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residing at site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 message is sent to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‘s lock manager.</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locked in an incompatible mode, then the request is delayed until it can be granted.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When the lock request can be granted, the lock manager sends a message back to the initiator indicating that the lock request has been granted.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79"/>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90" name="Google Shape;1690;p179"/>
          <p:cNvSpPr txBox="1"/>
          <p:nvPr>
            <p:ph type="title"/>
          </p:nvPr>
        </p:nvSpPr>
        <p:spPr>
          <a:xfrm>
            <a:off x="9144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Majority Protocol (Cont.)</a:t>
            </a:r>
            <a:endParaRPr/>
          </a:p>
        </p:txBody>
      </p:sp>
      <p:sp>
        <p:nvSpPr>
          <p:cNvPr id="1691" name="Google Shape;1691;p179"/>
          <p:cNvSpPr txBox="1"/>
          <p:nvPr>
            <p:ph idx="4294967295" type="body"/>
          </p:nvPr>
        </p:nvSpPr>
        <p:spPr>
          <a:xfrm>
            <a:off x="914400" y="1066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case of replicated data</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t>
            </a:r>
            <a:r>
              <a:rPr b="0" i="1" lang="en-US" sz="2400" u="none" cap="none" strike="noStrike">
                <a:solidFill>
                  <a:schemeClr val="dk1"/>
                </a:solidFill>
                <a:latin typeface="Libre Baskerville"/>
                <a:ea typeface="Libre Baskerville"/>
                <a:cs typeface="Libre Baskerville"/>
                <a:sym typeface="Libre Baskerville"/>
              </a:rPr>
              <a:t>Q </a:t>
            </a:r>
            <a:r>
              <a:rPr b="0" i="0" lang="en-US" sz="2400" u="none" cap="none" strike="noStrike">
                <a:solidFill>
                  <a:schemeClr val="dk1"/>
                </a:solidFill>
                <a:latin typeface="Libre Baskerville"/>
                <a:ea typeface="Libre Baskerville"/>
                <a:cs typeface="Libre Baskerville"/>
                <a:sym typeface="Libre Baskerville"/>
              </a:rPr>
              <a:t>is replicated at n sites, then a lock request message must be sent to more than half of the n sites in which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stored.</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transaction does not operate on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until it has obtained a lock on a majority of the replicas of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When writing the data item, transaction performs writes on </a:t>
            </a:r>
            <a:r>
              <a:rPr b="0" i="1" lang="en-US" sz="2400" u="none" cap="none" strike="noStrike">
                <a:solidFill>
                  <a:schemeClr val="dk1"/>
                </a:solidFill>
                <a:latin typeface="Libre Baskerville"/>
                <a:ea typeface="Libre Baskerville"/>
                <a:cs typeface="Libre Baskerville"/>
                <a:sym typeface="Libre Baskerville"/>
              </a:rPr>
              <a:t>all</a:t>
            </a:r>
            <a:r>
              <a:rPr b="0" i="0" lang="en-US" sz="2400" u="none" cap="none" strike="noStrike">
                <a:solidFill>
                  <a:schemeClr val="dk1"/>
                </a:solidFill>
                <a:latin typeface="Libre Baskerville"/>
                <a:ea typeface="Libre Baskerville"/>
                <a:cs typeface="Libre Baskerville"/>
                <a:sym typeface="Libre Baskerville"/>
              </a:rPr>
              <a:t> replicas.</a:t>
            </a:r>
            <a:endParaRPr/>
          </a:p>
          <a:p>
            <a:pPr indent="-273050" lvl="0" marL="273050" marR="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Benefit</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Can be used even when some sites are unavailable</a:t>
            </a:r>
            <a:endParaRPr/>
          </a:p>
          <a:p>
            <a:pPr indent="-273050" lvl="0" marL="273050" marR="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Drawback</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Requires 2(</a:t>
            </a:r>
            <a:r>
              <a:rPr b="0" i="1"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/2 + 1) messages for handling lock requests, and (</a:t>
            </a:r>
            <a:r>
              <a:rPr b="0" i="1"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/2 + 1) messages for handling unlock requests.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Potential for deadlock even with single item - e.g., each of 3 transactions may have locks on 1/3rd of the replicas of a data.</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80"/>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97" name="Google Shape;1697;p18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Biased Protocol</a:t>
            </a:r>
            <a:endParaRPr/>
          </a:p>
        </p:txBody>
      </p:sp>
      <p:sp>
        <p:nvSpPr>
          <p:cNvPr id="1698" name="Google Shape;1698;p180"/>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lock manager at each site as in majority protocol, however, requests for shared locks are handled differently than requests for exclusive locks.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Shared locks</a:t>
            </a:r>
            <a:r>
              <a:rPr b="0" i="0" lang="en-US" sz="2600" u="none">
                <a:solidFill>
                  <a:schemeClr val="dk1"/>
                </a:solidFill>
                <a:latin typeface="Libre Baskerville"/>
                <a:ea typeface="Libre Baskerville"/>
                <a:cs typeface="Libre Baskerville"/>
                <a:sym typeface="Libre Baskerville"/>
              </a:rPr>
              <a:t>. When a transaction needs to lock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simply requests a lock on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from the lock manager at one site containing a replica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Exclusive locks</a:t>
            </a:r>
            <a:r>
              <a:rPr b="0" i="0" lang="en-US" sz="2600" u="none">
                <a:solidFill>
                  <a:schemeClr val="dk1"/>
                </a:solidFill>
                <a:latin typeface="Libre Baskerville"/>
                <a:ea typeface="Libre Baskerville"/>
                <a:cs typeface="Libre Baskerville"/>
                <a:sym typeface="Libre Baskerville"/>
              </a:rPr>
              <a:t>. When transaction needs to lock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requests a lock on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from the lock manager at all sites containing a replica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 - imposes less overhead on </a:t>
            </a:r>
            <a:r>
              <a:rPr b="1" i="0" lang="en-US" sz="2600" u="none">
                <a:solidFill>
                  <a:schemeClr val="dk1"/>
                </a:solidFill>
                <a:latin typeface="Libre Baskerville"/>
                <a:ea typeface="Libre Baskerville"/>
                <a:cs typeface="Libre Baskerville"/>
                <a:sym typeface="Libre Baskerville"/>
              </a:rPr>
              <a:t>read </a:t>
            </a:r>
            <a:r>
              <a:rPr b="0" i="0" lang="en-US" sz="2600" u="none">
                <a:solidFill>
                  <a:schemeClr val="dk1"/>
                </a:solidFill>
                <a:latin typeface="Libre Baskerville"/>
                <a:ea typeface="Libre Baskerville"/>
                <a:cs typeface="Libre Baskerville"/>
                <a:sym typeface="Libre Baskerville"/>
              </a:rPr>
              <a:t>operations.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 - additional overhead on writes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81"/>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704" name="Google Shape;1704;p181"/>
          <p:cNvSpPr txBox="1"/>
          <p:nvPr>
            <p:ph type="title"/>
          </p:nvPr>
        </p:nvSpPr>
        <p:spPr>
          <a:xfrm>
            <a:off x="9906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Quorum Consensus Protocol</a:t>
            </a:r>
            <a:endParaRPr/>
          </a:p>
        </p:txBody>
      </p:sp>
      <p:sp>
        <p:nvSpPr>
          <p:cNvPr id="1705" name="Google Shape;1705;p181"/>
          <p:cNvSpPr txBox="1"/>
          <p:nvPr>
            <p:ph idx="1" type="body"/>
          </p:nvPr>
        </p:nvSpPr>
        <p:spPr>
          <a:xfrm>
            <a:off x="838200" y="914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generalization of both majority and biased protocols</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site is assigned a weight.</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Let S be the total of all site weights</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Choose two values  </a:t>
            </a:r>
            <a:r>
              <a:rPr b="0" i="0" lang="en-US" sz="2600" u="none">
                <a:solidFill>
                  <a:schemeClr val="dk2"/>
                </a:solidFill>
                <a:latin typeface="Libre Baskerville"/>
                <a:ea typeface="Libre Baskerville"/>
                <a:cs typeface="Libre Baskerville"/>
                <a:sym typeface="Libre Baskerville"/>
              </a:rPr>
              <a:t>read quorum</a:t>
            </a:r>
            <a:r>
              <a:rPr b="0" i="0" lang="en-US" sz="2600" u="none">
                <a:solidFill>
                  <a:schemeClr val="dk1"/>
                </a:solidFill>
                <a:latin typeface="Libre Baskerville"/>
                <a:ea typeface="Libre Baskerville"/>
                <a:cs typeface="Libre Baskerville"/>
                <a:sym typeface="Libre Baskerville"/>
              </a:rPr>
              <a:t> Q</a:t>
            </a:r>
            <a:r>
              <a:rPr b="0" baseline="-25000" i="0" lang="en-US" sz="2800" u="none">
                <a:solidFill>
                  <a:schemeClr val="dk1"/>
                </a:solidFill>
                <a:latin typeface="Libre Baskerville"/>
                <a:ea typeface="Libre Baskerville"/>
                <a:cs typeface="Libre Baskerville"/>
                <a:sym typeface="Libre Baskerville"/>
              </a:rPr>
              <a:t>r</a:t>
            </a:r>
            <a:r>
              <a:rPr b="0" i="0" lang="en-US" sz="2600" u="none">
                <a:solidFill>
                  <a:schemeClr val="dk1"/>
                </a:solidFill>
                <a:latin typeface="Libre Baskerville"/>
                <a:ea typeface="Libre Baskerville"/>
                <a:cs typeface="Libre Baskerville"/>
                <a:sym typeface="Libre Baskerville"/>
              </a:rPr>
              <a:t> and </a:t>
            </a:r>
            <a:r>
              <a:rPr b="0" i="0" lang="en-US" sz="2600" u="none">
                <a:solidFill>
                  <a:schemeClr val="dk2"/>
                </a:solidFill>
                <a:latin typeface="Libre Baskerville"/>
                <a:ea typeface="Libre Baskerville"/>
                <a:cs typeface="Libre Baskerville"/>
                <a:sym typeface="Libre Baskerville"/>
              </a:rPr>
              <a:t>write quorum</a:t>
            </a:r>
            <a:r>
              <a:rPr b="0" i="0" lang="en-US" sz="2600" u="none">
                <a:solidFill>
                  <a:schemeClr val="dk1"/>
                </a:solidFill>
                <a:latin typeface="Libre Baskerville"/>
                <a:ea typeface="Libre Baskerville"/>
                <a:cs typeface="Libre Baskerville"/>
                <a:sym typeface="Libre Baskerville"/>
              </a:rPr>
              <a:t> Q</a:t>
            </a:r>
            <a:r>
              <a:rPr b="0" baseline="-25000" i="0" lang="en-US" sz="2800" u="none">
                <a:solidFill>
                  <a:schemeClr val="dk1"/>
                </a:solidFill>
                <a:latin typeface="Libre Baskerville"/>
                <a:ea typeface="Libre Baskerville"/>
                <a:cs typeface="Libre Baskerville"/>
                <a:sym typeface="Libre Baskerville"/>
              </a:rPr>
              <a:t>w</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Such that    Q</a:t>
            </a:r>
            <a:r>
              <a:rPr b="0" baseline="-25000" i="0" lang="en-US" sz="2400" u="none">
                <a:solidFill>
                  <a:schemeClr val="dk1"/>
                </a:solidFill>
                <a:latin typeface="Libre Baskerville"/>
                <a:ea typeface="Libre Baskerville"/>
                <a:cs typeface="Libre Baskerville"/>
                <a:sym typeface="Libre Baskerville"/>
              </a:rPr>
              <a:t>r </a:t>
            </a:r>
            <a:r>
              <a:rPr b="0" i="0" lang="en-US" sz="2400" u="none">
                <a:solidFill>
                  <a:schemeClr val="dk1"/>
                </a:solidFill>
                <a:latin typeface="Libre Baskerville"/>
                <a:ea typeface="Libre Baskerville"/>
                <a:cs typeface="Libre Baskerville"/>
                <a:sym typeface="Libre Baskerville"/>
              </a:rPr>
              <a:t>+</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Q</a:t>
            </a:r>
            <a:r>
              <a:rPr b="0" baseline="-25000" i="0" lang="en-US" sz="2400" u="none">
                <a:solidFill>
                  <a:schemeClr val="dk1"/>
                </a:solidFill>
                <a:latin typeface="Libre Baskerville"/>
                <a:ea typeface="Libre Baskerville"/>
                <a:cs typeface="Libre Baskerville"/>
                <a:sym typeface="Libre Baskerville"/>
              </a:rPr>
              <a:t>w </a:t>
            </a:r>
            <a:r>
              <a:rPr b="0" i="0" lang="en-US" sz="2400" u="none">
                <a:solidFill>
                  <a:schemeClr val="dk1"/>
                </a:solidFill>
                <a:latin typeface="Libre Baskerville"/>
                <a:ea typeface="Libre Baskerville"/>
                <a:cs typeface="Libre Baskerville"/>
                <a:sym typeface="Libre Baskerville"/>
              </a:rPr>
              <a:t>&gt; S     and    2 *</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Q</a:t>
            </a:r>
            <a:r>
              <a:rPr b="0" baseline="-25000" i="0" lang="en-US" sz="2400" u="none">
                <a:solidFill>
                  <a:schemeClr val="dk1"/>
                </a:solidFill>
                <a:latin typeface="Libre Baskerville"/>
                <a:ea typeface="Libre Baskerville"/>
                <a:cs typeface="Libre Baskerville"/>
                <a:sym typeface="Libre Baskerville"/>
              </a:rPr>
              <a:t>w</a:t>
            </a:r>
            <a:r>
              <a:rPr b="0" i="0" lang="en-US" sz="2400" u="none">
                <a:solidFill>
                  <a:schemeClr val="dk1"/>
                </a:solidFill>
                <a:latin typeface="Libre Baskerville"/>
                <a:ea typeface="Libre Baskerville"/>
                <a:cs typeface="Libre Baskerville"/>
                <a:sym typeface="Libre Baskerville"/>
              </a:rPr>
              <a:t> &gt;  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Quorums can be chosen (and S computed) separately for each item </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read must lock enough replicas that the sum of the site weights is &gt;= Q</a:t>
            </a:r>
            <a:r>
              <a:rPr b="0" baseline="-25000" i="0" lang="en-US" sz="2800" u="none">
                <a:solidFill>
                  <a:schemeClr val="dk1"/>
                </a:solidFill>
                <a:latin typeface="Libre Baskerville"/>
                <a:ea typeface="Libre Baskerville"/>
                <a:cs typeface="Libre Baskerville"/>
                <a:sym typeface="Libre Baskerville"/>
              </a:rPr>
              <a:t>r</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write must lock enough replicas that the sum of the site weights is &gt;= Q</a:t>
            </a:r>
            <a:r>
              <a:rPr b="0" baseline="-25000" i="0" lang="en-US" sz="2800" u="none">
                <a:solidFill>
                  <a:schemeClr val="dk1"/>
                </a:solidFill>
                <a:latin typeface="Libre Baskerville"/>
                <a:ea typeface="Libre Baskerville"/>
                <a:cs typeface="Libre Baskerville"/>
                <a:sym typeface="Libre Baskerville"/>
              </a:rPr>
              <a:t>w</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82"/>
          <p:cNvSpPr txBox="1"/>
          <p:nvPr>
            <p:ph type="title"/>
          </p:nvPr>
        </p:nvSpPr>
        <p:spPr>
          <a:xfrm>
            <a:off x="206375" y="595312"/>
            <a:ext cx="4545012" cy="600075"/>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Query Processing</a:t>
            </a:r>
            <a:endParaRPr/>
          </a:p>
        </p:txBody>
      </p:sp>
      <p:sp>
        <p:nvSpPr>
          <p:cNvPr id="1711" name="Google Shape;1711;p182"/>
          <p:cNvSpPr txBox="1"/>
          <p:nvPr/>
        </p:nvSpPr>
        <p:spPr>
          <a:xfrm>
            <a:off x="3221037" y="1866900"/>
            <a:ext cx="2652712" cy="39528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2000"/>
              <a:buFont typeface="Century Schoolbook"/>
              <a:buNone/>
            </a:pPr>
            <a:r>
              <a:rPr b="0" i="0" lang="en-US" sz="2000" u="none">
                <a:solidFill>
                  <a:schemeClr val="dk1"/>
                </a:solidFill>
                <a:latin typeface="Century Schoolbook"/>
                <a:ea typeface="Century Schoolbook"/>
                <a:cs typeface="Century Schoolbook"/>
                <a:sym typeface="Century Schoolbook"/>
              </a:rPr>
              <a:t>high level user query</a:t>
            </a:r>
            <a:endParaRPr/>
          </a:p>
        </p:txBody>
      </p:sp>
      <p:grpSp>
        <p:nvGrpSpPr>
          <p:cNvPr id="1712" name="Google Shape;1712;p182"/>
          <p:cNvGrpSpPr/>
          <p:nvPr/>
        </p:nvGrpSpPr>
        <p:grpSpPr>
          <a:xfrm>
            <a:off x="3875087" y="3117850"/>
            <a:ext cx="1358900" cy="901700"/>
            <a:chOff x="2441" y="1964"/>
            <a:chExt cx="856" cy="568"/>
          </a:xfrm>
        </p:grpSpPr>
        <p:sp>
          <p:nvSpPr>
            <p:cNvPr id="1713" name="Google Shape;1713;p182"/>
            <p:cNvSpPr txBox="1"/>
            <p:nvPr/>
          </p:nvSpPr>
          <p:spPr>
            <a:xfrm>
              <a:off x="2441" y="1964"/>
              <a:ext cx="856" cy="568"/>
            </a:xfrm>
            <a:prstGeom prst="rect">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714" name="Google Shape;1714;p182"/>
            <p:cNvGrpSpPr/>
            <p:nvPr/>
          </p:nvGrpSpPr>
          <p:grpSpPr>
            <a:xfrm>
              <a:off x="2444" y="2058"/>
              <a:ext cx="843" cy="373"/>
              <a:chOff x="2444" y="2058"/>
              <a:chExt cx="843" cy="373"/>
            </a:xfrm>
          </p:grpSpPr>
          <p:sp>
            <p:nvSpPr>
              <p:cNvPr id="1715" name="Google Shape;1715;p182"/>
              <p:cNvSpPr txBox="1"/>
              <p:nvPr/>
            </p:nvSpPr>
            <p:spPr>
              <a:xfrm>
                <a:off x="2569" y="2058"/>
                <a:ext cx="593"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1" i="0" lang="en-US" sz="1800" u="none">
                    <a:solidFill>
                      <a:srgbClr val="000000"/>
                    </a:solidFill>
                    <a:latin typeface="Century Schoolbook"/>
                    <a:ea typeface="Century Schoolbook"/>
                    <a:cs typeface="Century Schoolbook"/>
                    <a:sym typeface="Century Schoolbook"/>
                  </a:rPr>
                  <a:t>query </a:t>
                </a:r>
                <a:endParaRPr/>
              </a:p>
            </p:txBody>
          </p:sp>
          <p:sp>
            <p:nvSpPr>
              <p:cNvPr id="1716" name="Google Shape;1716;p182"/>
              <p:cNvSpPr txBox="1"/>
              <p:nvPr/>
            </p:nvSpPr>
            <p:spPr>
              <a:xfrm>
                <a:off x="2444" y="2202"/>
                <a:ext cx="843"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1" i="0" lang="en-US" sz="1800" u="none">
                    <a:solidFill>
                      <a:srgbClr val="000000"/>
                    </a:solidFill>
                    <a:latin typeface="Century Schoolbook"/>
                    <a:ea typeface="Century Schoolbook"/>
                    <a:cs typeface="Century Schoolbook"/>
                    <a:sym typeface="Century Schoolbook"/>
                  </a:rPr>
                  <a:t>processor</a:t>
                </a:r>
                <a:endParaRPr/>
              </a:p>
            </p:txBody>
          </p:sp>
        </p:grpSp>
      </p:grpSp>
      <p:grpSp>
        <p:nvGrpSpPr>
          <p:cNvPr id="1717" name="Google Shape;1717;p182"/>
          <p:cNvGrpSpPr/>
          <p:nvPr/>
        </p:nvGrpSpPr>
        <p:grpSpPr>
          <a:xfrm>
            <a:off x="2817812" y="4953000"/>
            <a:ext cx="3454400" cy="701675"/>
            <a:chOff x="1775" y="3120"/>
            <a:chExt cx="2176" cy="442"/>
          </a:xfrm>
        </p:grpSpPr>
        <p:sp>
          <p:nvSpPr>
            <p:cNvPr id="1718" name="Google Shape;1718;p182"/>
            <p:cNvSpPr txBox="1"/>
            <p:nvPr/>
          </p:nvSpPr>
          <p:spPr>
            <a:xfrm>
              <a:off x="1775" y="3120"/>
              <a:ext cx="2176" cy="44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2000"/>
                <a:buFont typeface="Century Schoolbook"/>
                <a:buNone/>
              </a:pPr>
              <a:r>
                <a:rPr b="0" i="0" lang="en-US" sz="2000" u="none">
                  <a:solidFill>
                    <a:schemeClr val="dk1"/>
                  </a:solidFill>
                  <a:latin typeface="Century Schoolbook"/>
                  <a:ea typeface="Century Schoolbook"/>
                  <a:cs typeface="Century Schoolbook"/>
                  <a:sym typeface="Century Schoolbook"/>
                </a:rPr>
                <a:t>low level data manipulation</a:t>
              </a:r>
              <a:endParaRPr/>
            </a:p>
            <a:p>
              <a:pPr indent="0" lvl="0" marL="0" marR="0" rtl="0" algn="l">
                <a:lnSpc>
                  <a:spcPct val="100000"/>
                </a:lnSpc>
                <a:spcBef>
                  <a:spcPts val="0"/>
                </a:spcBef>
                <a:spcAft>
                  <a:spcPts val="0"/>
                </a:spcAft>
                <a:buNone/>
              </a:pPr>
              <a:r>
                <a:t/>
              </a:r>
              <a:endParaRPr b="0" i="0" sz="2000" u="none">
                <a:solidFill>
                  <a:schemeClr val="dk1"/>
                </a:solidFill>
                <a:latin typeface="Century Schoolbook"/>
                <a:ea typeface="Century Schoolbook"/>
                <a:cs typeface="Century Schoolbook"/>
                <a:sym typeface="Century Schoolbook"/>
              </a:endParaRPr>
            </a:p>
          </p:txBody>
        </p:sp>
        <p:sp>
          <p:nvSpPr>
            <p:cNvPr id="1719" name="Google Shape;1719;p182"/>
            <p:cNvSpPr txBox="1"/>
            <p:nvPr/>
          </p:nvSpPr>
          <p:spPr>
            <a:xfrm>
              <a:off x="2454" y="3278"/>
              <a:ext cx="824"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1800"/>
                <a:buFont typeface="Century Schoolbook"/>
                <a:buNone/>
              </a:pPr>
              <a:r>
                <a:rPr b="0" i="0" lang="en-US" sz="1800" u="none">
                  <a:solidFill>
                    <a:schemeClr val="dk1"/>
                  </a:solidFill>
                  <a:latin typeface="Century Schoolbook"/>
                  <a:ea typeface="Century Schoolbook"/>
                  <a:cs typeface="Century Schoolbook"/>
                  <a:sym typeface="Century Schoolbook"/>
                </a:rPr>
                <a:t>commands</a:t>
              </a:r>
              <a:endParaRPr/>
            </a:p>
          </p:txBody>
        </p:sp>
      </p:grpSp>
      <p:cxnSp>
        <p:nvCxnSpPr>
          <p:cNvPr id="1720" name="Google Shape;1720;p182"/>
          <p:cNvCxnSpPr/>
          <p:nvPr/>
        </p:nvCxnSpPr>
        <p:spPr>
          <a:xfrm>
            <a:off x="4554537" y="2235200"/>
            <a:ext cx="0" cy="882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721" name="Google Shape;1721;p182"/>
          <p:cNvCxnSpPr/>
          <p:nvPr/>
        </p:nvCxnSpPr>
        <p:spPr>
          <a:xfrm>
            <a:off x="4554537" y="4025900"/>
            <a:ext cx="0" cy="977900"/>
          </a:xfrm>
          <a:prstGeom prst="straightConnector1">
            <a:avLst/>
          </a:prstGeom>
          <a:noFill/>
          <a:ln cap="flat" cmpd="sng" w="12700">
            <a:solidFill>
              <a:schemeClr val="dk1"/>
            </a:solidFill>
            <a:prstDash val="solid"/>
            <a:miter lim="800000"/>
            <a:headEnd len="med" w="med" type="none"/>
            <a:tailEnd len="med" w="med" type="triangl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83"/>
          <p:cNvSpPr txBox="1"/>
          <p:nvPr>
            <p:ph type="title"/>
          </p:nvPr>
        </p:nvSpPr>
        <p:spPr>
          <a:xfrm>
            <a:off x="142875" y="798512"/>
            <a:ext cx="6467475" cy="409575"/>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Query Processing Methodology</a:t>
            </a:r>
            <a:endParaRPr/>
          </a:p>
        </p:txBody>
      </p:sp>
      <p:sp>
        <p:nvSpPr>
          <p:cNvPr id="1727" name="Google Shape;1727;p183"/>
          <p:cNvSpPr txBox="1"/>
          <p:nvPr/>
        </p:nvSpPr>
        <p:spPr>
          <a:xfrm>
            <a:off x="3125787" y="1320800"/>
            <a:ext cx="2698750"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Calculus Query on Distributed</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Relations</a:t>
            </a:r>
            <a:endParaRPr/>
          </a:p>
        </p:txBody>
      </p:sp>
      <p:sp>
        <p:nvSpPr>
          <p:cNvPr id="1728" name="Google Shape;1728;p183"/>
          <p:cNvSpPr txBox="1"/>
          <p:nvPr/>
        </p:nvSpPr>
        <p:spPr>
          <a:xfrm>
            <a:off x="1630362" y="2982912"/>
            <a:ext cx="1116012" cy="5143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CONTROL</a:t>
            </a:r>
            <a:endParaRPr/>
          </a:p>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SITE</a:t>
            </a:r>
            <a:endParaRPr/>
          </a:p>
        </p:txBody>
      </p:sp>
      <p:sp>
        <p:nvSpPr>
          <p:cNvPr id="1729" name="Google Shape;1729;p183"/>
          <p:cNvSpPr txBox="1"/>
          <p:nvPr/>
        </p:nvSpPr>
        <p:spPr>
          <a:xfrm>
            <a:off x="1630362" y="5459412"/>
            <a:ext cx="814387" cy="5143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LOCAL</a:t>
            </a:r>
            <a:endParaRPr/>
          </a:p>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SITES</a:t>
            </a:r>
            <a:endParaRPr/>
          </a:p>
        </p:txBody>
      </p:sp>
      <p:sp>
        <p:nvSpPr>
          <p:cNvPr id="1730" name="Google Shape;1730;p183"/>
          <p:cNvSpPr txBox="1"/>
          <p:nvPr/>
        </p:nvSpPr>
        <p:spPr>
          <a:xfrm>
            <a:off x="3636962" y="19431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75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Query</a:t>
            </a:r>
            <a:endParaRPr/>
          </a:p>
          <a:p>
            <a:pPr indent="0" lvl="0" marL="0" marR="0" rtl="0" algn="ctr">
              <a:lnSpc>
                <a:spcPct val="75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Decomposition</a:t>
            </a:r>
            <a:endParaRPr/>
          </a:p>
        </p:txBody>
      </p:sp>
      <p:sp>
        <p:nvSpPr>
          <p:cNvPr id="1731" name="Google Shape;1731;p183"/>
          <p:cNvSpPr txBox="1"/>
          <p:nvPr/>
        </p:nvSpPr>
        <p:spPr>
          <a:xfrm>
            <a:off x="3636962" y="31623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Data</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Localization</a:t>
            </a:r>
            <a:endParaRPr/>
          </a:p>
        </p:txBody>
      </p:sp>
      <p:sp>
        <p:nvSpPr>
          <p:cNvPr id="1732" name="Google Shape;1732;p183"/>
          <p:cNvSpPr txBox="1"/>
          <p:nvPr/>
        </p:nvSpPr>
        <p:spPr>
          <a:xfrm>
            <a:off x="3094037" y="2520950"/>
            <a:ext cx="2762250"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Algebraic Query on Distributed</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Relations</a:t>
            </a:r>
            <a:endParaRPr/>
          </a:p>
        </p:txBody>
      </p:sp>
      <p:sp>
        <p:nvSpPr>
          <p:cNvPr id="1733" name="Google Shape;1733;p183"/>
          <p:cNvSpPr txBox="1"/>
          <p:nvPr/>
        </p:nvSpPr>
        <p:spPr>
          <a:xfrm>
            <a:off x="3636962" y="42037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Global</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Optimization</a:t>
            </a:r>
            <a:endParaRPr/>
          </a:p>
        </p:txBody>
      </p:sp>
      <p:sp>
        <p:nvSpPr>
          <p:cNvPr id="1734" name="Google Shape;1734;p183"/>
          <p:cNvSpPr txBox="1"/>
          <p:nvPr/>
        </p:nvSpPr>
        <p:spPr>
          <a:xfrm>
            <a:off x="3697287" y="3713162"/>
            <a:ext cx="1557337" cy="301625"/>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Fragment Query</a:t>
            </a:r>
            <a:endParaRPr/>
          </a:p>
        </p:txBody>
      </p:sp>
      <p:sp>
        <p:nvSpPr>
          <p:cNvPr id="1735" name="Google Shape;1735;p183"/>
          <p:cNvSpPr txBox="1"/>
          <p:nvPr/>
        </p:nvSpPr>
        <p:spPr>
          <a:xfrm>
            <a:off x="3636962" y="54737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Local</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Optimization</a:t>
            </a:r>
            <a:endParaRPr/>
          </a:p>
        </p:txBody>
      </p:sp>
      <p:sp>
        <p:nvSpPr>
          <p:cNvPr id="1736" name="Google Shape;1736;p183"/>
          <p:cNvSpPr txBox="1"/>
          <p:nvPr/>
        </p:nvSpPr>
        <p:spPr>
          <a:xfrm>
            <a:off x="3041650" y="4832350"/>
            <a:ext cx="2868612"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Optimized Fragment Query</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with Communication Operations</a:t>
            </a:r>
            <a:endParaRPr/>
          </a:p>
        </p:txBody>
      </p:sp>
      <p:sp>
        <p:nvSpPr>
          <p:cNvPr id="1737" name="Google Shape;1737;p183"/>
          <p:cNvSpPr txBox="1"/>
          <p:nvPr/>
        </p:nvSpPr>
        <p:spPr>
          <a:xfrm>
            <a:off x="3711575" y="6089650"/>
            <a:ext cx="1527175"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Optimized Local</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Queries</a:t>
            </a:r>
            <a:endParaRPr/>
          </a:p>
        </p:txBody>
      </p:sp>
      <p:cxnSp>
        <p:nvCxnSpPr>
          <p:cNvPr id="1738" name="Google Shape;1738;p183"/>
          <p:cNvCxnSpPr/>
          <p:nvPr/>
        </p:nvCxnSpPr>
        <p:spPr>
          <a:xfrm rot="10800000">
            <a:off x="4475162" y="58674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39" name="Google Shape;1739;p183"/>
          <p:cNvCxnSpPr/>
          <p:nvPr/>
        </p:nvCxnSpPr>
        <p:spPr>
          <a:xfrm rot="10800000">
            <a:off x="4475162" y="520065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0" name="Google Shape;1740;p183"/>
          <p:cNvCxnSpPr/>
          <p:nvPr/>
        </p:nvCxnSpPr>
        <p:spPr>
          <a:xfrm rot="10800000">
            <a:off x="4475162" y="46101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1" name="Google Shape;1741;p183"/>
          <p:cNvCxnSpPr/>
          <p:nvPr/>
        </p:nvCxnSpPr>
        <p:spPr>
          <a:xfrm rot="10800000">
            <a:off x="4475162" y="39497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2" name="Google Shape;1742;p183"/>
          <p:cNvCxnSpPr/>
          <p:nvPr/>
        </p:nvCxnSpPr>
        <p:spPr>
          <a:xfrm rot="10800000">
            <a:off x="4475162" y="35433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3" name="Google Shape;1743;p183"/>
          <p:cNvCxnSpPr/>
          <p:nvPr/>
        </p:nvCxnSpPr>
        <p:spPr>
          <a:xfrm rot="10800000">
            <a:off x="4475162" y="28702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4" name="Google Shape;1744;p183"/>
          <p:cNvCxnSpPr/>
          <p:nvPr/>
        </p:nvCxnSpPr>
        <p:spPr>
          <a:xfrm rot="10800000">
            <a:off x="4475162" y="23241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5" name="Google Shape;1745;p183"/>
          <p:cNvCxnSpPr/>
          <p:nvPr/>
        </p:nvCxnSpPr>
        <p:spPr>
          <a:xfrm rot="10800000">
            <a:off x="4475162" y="1676400"/>
            <a:ext cx="0" cy="266700"/>
          </a:xfrm>
          <a:prstGeom prst="straightConnector1">
            <a:avLst/>
          </a:prstGeom>
          <a:noFill/>
          <a:ln cap="flat" cmpd="sng" w="12700">
            <a:solidFill>
              <a:schemeClr val="dk1"/>
            </a:solidFill>
            <a:prstDash val="solid"/>
            <a:miter lim="800000"/>
            <a:headEnd len="med" w="med" type="triangle"/>
            <a:tailEnd len="med" w="med" type="none"/>
          </a:ln>
        </p:spPr>
      </p:cxnSp>
      <p:sp>
        <p:nvSpPr>
          <p:cNvPr id="1746" name="Google Shape;1746;p183"/>
          <p:cNvSpPr/>
          <p:nvPr/>
        </p:nvSpPr>
        <p:spPr>
          <a:xfrm>
            <a:off x="6534150" y="18732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GLOBAL</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a:t>
            </a:r>
            <a:endParaRPr/>
          </a:p>
        </p:txBody>
      </p:sp>
      <p:sp>
        <p:nvSpPr>
          <p:cNvPr id="1747" name="Google Shape;1747;p183"/>
          <p:cNvSpPr/>
          <p:nvPr/>
        </p:nvSpPr>
        <p:spPr>
          <a:xfrm>
            <a:off x="6534150" y="30924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FRAGMENT</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a:t>
            </a:r>
            <a:endParaRPr/>
          </a:p>
        </p:txBody>
      </p:sp>
      <p:sp>
        <p:nvSpPr>
          <p:cNvPr id="1748" name="Google Shape;1748;p183"/>
          <p:cNvSpPr/>
          <p:nvPr/>
        </p:nvSpPr>
        <p:spPr>
          <a:xfrm>
            <a:off x="6534150" y="41338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STATS ON</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FRAGMENTS</a:t>
            </a:r>
            <a:endParaRPr/>
          </a:p>
        </p:txBody>
      </p:sp>
      <p:sp>
        <p:nvSpPr>
          <p:cNvPr id="1749" name="Google Shape;1749;p183"/>
          <p:cNvSpPr/>
          <p:nvPr/>
        </p:nvSpPr>
        <p:spPr>
          <a:xfrm>
            <a:off x="6534150" y="54038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LOCAL</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SCHEMAS</a:t>
            </a:r>
            <a:endParaRPr/>
          </a:p>
        </p:txBody>
      </p:sp>
      <p:cxnSp>
        <p:nvCxnSpPr>
          <p:cNvPr id="1750" name="Google Shape;1750;p183"/>
          <p:cNvCxnSpPr/>
          <p:nvPr/>
        </p:nvCxnSpPr>
        <p:spPr>
          <a:xfrm rot="10800000">
            <a:off x="5334000" y="21209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1" name="Google Shape;1751;p183"/>
          <p:cNvCxnSpPr/>
          <p:nvPr/>
        </p:nvCxnSpPr>
        <p:spPr>
          <a:xfrm rot="10800000">
            <a:off x="5334000" y="33528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2" name="Google Shape;1752;p183"/>
          <p:cNvCxnSpPr/>
          <p:nvPr/>
        </p:nvCxnSpPr>
        <p:spPr>
          <a:xfrm rot="10800000">
            <a:off x="5334000" y="43815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3" name="Google Shape;1753;p183"/>
          <p:cNvCxnSpPr/>
          <p:nvPr/>
        </p:nvCxnSpPr>
        <p:spPr>
          <a:xfrm rot="10800000">
            <a:off x="5321300" y="5664200"/>
            <a:ext cx="1193800" cy="0"/>
          </a:xfrm>
          <a:prstGeom prst="straightConnector1">
            <a:avLst/>
          </a:prstGeom>
          <a:noFill/>
          <a:ln cap="flat" cmpd="sng" w="12700">
            <a:solidFill>
              <a:schemeClr val="dk1"/>
            </a:solidFill>
            <a:prstDash val="solid"/>
            <a:miter lim="800000"/>
            <a:headEnd len="med" w="med" type="none"/>
            <a:tailEnd len="med" w="med" type="triangle"/>
          </a:ln>
        </p:spPr>
      </p:cxnSp>
      <p:sp>
        <p:nvSpPr>
          <p:cNvPr id="1754" name="Google Shape;1754;p183"/>
          <p:cNvSpPr/>
          <p:nvPr/>
        </p:nvSpPr>
        <p:spPr>
          <a:xfrm>
            <a:off x="2819400" y="1828800"/>
            <a:ext cx="381000" cy="2819400"/>
          </a:xfrm>
          <a:prstGeom prst="lef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5" name="Google Shape;1755;p183"/>
          <p:cNvSpPr/>
          <p:nvPr/>
        </p:nvSpPr>
        <p:spPr>
          <a:xfrm>
            <a:off x="2895600" y="5334000"/>
            <a:ext cx="304800" cy="762000"/>
          </a:xfrm>
          <a:prstGeom prst="lef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2700"/>
              <a:buFont typeface="Century Schoolbook"/>
              <a:buNone/>
            </a:pPr>
            <a:r>
              <a:rPr b="0" i="0" lang="en-US" sz="2700" u="none">
                <a:solidFill>
                  <a:schemeClr val="dk2"/>
                </a:solidFill>
                <a:latin typeface="Century Schoolbook"/>
                <a:ea typeface="Century Schoolbook"/>
                <a:cs typeface="Century Schoolbook"/>
                <a:sym typeface="Century Schoolbook"/>
              </a:rPr>
              <a:t>What is </a:t>
            </a:r>
            <a:r>
              <a:rPr b="0" i="0" lang="en-US" sz="3200" u="none">
                <a:solidFill>
                  <a:schemeClr val="dk2"/>
                </a:solidFill>
                <a:latin typeface="Century Schoolbook"/>
                <a:ea typeface="Century Schoolbook"/>
                <a:cs typeface="Century Schoolbook"/>
                <a:sym typeface="Century Schoolbook"/>
              </a:rPr>
              <a:t>distributed</a:t>
            </a:r>
            <a:r>
              <a:rPr b="0" i="0" lang="en-US" sz="2700" u="none">
                <a:solidFill>
                  <a:schemeClr val="dk2"/>
                </a:solidFill>
                <a:latin typeface="Century Schoolbook"/>
                <a:ea typeface="Century Schoolbook"/>
                <a:cs typeface="Century Schoolbook"/>
                <a:sym typeface="Century Schoolbook"/>
              </a:rPr>
              <a:t> …</a:t>
            </a:r>
            <a:endParaRPr/>
          </a:p>
        </p:txBody>
      </p:sp>
      <p:sp>
        <p:nvSpPr>
          <p:cNvPr id="409" name="Google Shape;409;p40"/>
          <p:cNvSpPr txBox="1"/>
          <p:nvPr>
            <p:ph idx="1" type="body"/>
          </p:nvPr>
        </p:nvSpPr>
        <p:spPr>
          <a:xfrm>
            <a:off x="2828925" y="2379662"/>
            <a:ext cx="3371850" cy="1995487"/>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Processing logic</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Functions</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Data</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Control</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8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75000"/>
              </a:lnSpc>
              <a:spcBef>
                <a:spcPts val="0"/>
              </a:spcBef>
              <a:spcAft>
                <a:spcPts val="0"/>
              </a:spcAft>
              <a:buClr>
                <a:schemeClr val="dk2"/>
              </a:buClr>
              <a:buSzPts val="2000"/>
              <a:buFont typeface="Century Schoolbook"/>
              <a:buNone/>
            </a:pPr>
            <a:r>
              <a:rPr b="1" i="0" lang="en-US" sz="2000" u="none">
                <a:solidFill>
                  <a:schemeClr val="dk2"/>
                </a:solidFill>
                <a:latin typeface="Century Schoolbook"/>
                <a:ea typeface="Century Schoolbook"/>
                <a:cs typeface="Century Schoolbook"/>
                <a:sym typeface="Century Schoolbook"/>
              </a:rPr>
              <a:t>Query Decomposition</a:t>
            </a:r>
            <a:br>
              <a:rPr b="1" i="0" lang="en-US" sz="4000" u="none">
                <a:solidFill>
                  <a:schemeClr val="dk2"/>
                </a:solidFill>
                <a:latin typeface="Century Schoolbook"/>
                <a:ea typeface="Century Schoolbook"/>
                <a:cs typeface="Century Schoolbook"/>
                <a:sym typeface="Century Schoolbook"/>
              </a:rPr>
            </a:br>
            <a:endParaRPr/>
          </a:p>
        </p:txBody>
      </p:sp>
      <p:sp>
        <p:nvSpPr>
          <p:cNvPr id="1761" name="Google Shape;1761;p18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first layer decomposes the query in an algebraic query over global relations.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this process, syntactic and semantic analyses are performed over the submitted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query is simplified and rewritten in an algebraic form. Information about data distribution are not used in this layer</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8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Data Localization</a:t>
            </a:r>
            <a:br>
              <a:rPr b="1" i="0" lang="en-US" sz="4000" u="none">
                <a:solidFill>
                  <a:schemeClr val="dk2"/>
                </a:solidFill>
                <a:latin typeface="Century Schoolbook"/>
                <a:ea typeface="Century Schoolbook"/>
                <a:cs typeface="Century Schoolbook"/>
                <a:sym typeface="Century Schoolbook"/>
              </a:rPr>
            </a:br>
            <a:endParaRPr/>
          </a:p>
        </p:txBody>
      </p:sp>
      <p:sp>
        <p:nvSpPr>
          <p:cNvPr id="1767" name="Google Shape;1767;p18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data localization layer has as goal to locate query data by using information about data distribution (fragmentation and allocation of fragments among the nodes).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This layer determines the fragments that are involved in the query, and replaces the references to the global view by references to fragments in the algebraic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replacement can be performed automatically when the fragmentation design follows correction rules  such as the reconstruction rule (the global database can be reconstructed from its fragments)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8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Global Optimization</a:t>
            </a:r>
            <a:br>
              <a:rPr b="1" i="0" lang="en-US" sz="2800" u="none">
                <a:solidFill>
                  <a:schemeClr val="dk2"/>
                </a:solidFill>
                <a:latin typeface="Century Schoolbook"/>
                <a:ea typeface="Century Schoolbook"/>
                <a:cs typeface="Century Schoolbook"/>
                <a:sym typeface="Century Schoolbook"/>
              </a:rPr>
            </a:br>
            <a:endParaRPr/>
          </a:p>
        </p:txBody>
      </p:sp>
      <p:sp>
        <p:nvSpPr>
          <p:cNvPr id="1773" name="Google Shape;1773;p18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global optimization layer tries to find a near to optimal strategy (or plan) to execute the global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optimization is performed, in general, by minimizing a cost function. The cost function is usually a combination of CPU, communication and I/O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To databases distributed in slow networks, the communication cost must be the most important factor in the cost function.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Local Optimization</a:t>
            </a:r>
            <a:br>
              <a:rPr b="1" i="0" lang="en-US" sz="2800" u="none">
                <a:solidFill>
                  <a:schemeClr val="dk2"/>
                </a:solidFill>
                <a:latin typeface="Century Schoolbook"/>
                <a:ea typeface="Century Schoolbook"/>
                <a:cs typeface="Century Schoolbook"/>
                <a:sym typeface="Century Schoolbook"/>
              </a:rPr>
            </a:br>
            <a:endParaRPr/>
          </a:p>
        </p:txBody>
      </p:sp>
      <p:sp>
        <p:nvSpPr>
          <p:cNvPr id="1779" name="Google Shape;1779;p18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After global optimization of the global query, sub-queries are generated and sent to the remote sites.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sub-query executed in a given site is further optimized using the local site schema in the local optimization layer.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The results of the remote subqueries are processed by the DBMS according to the adopted strategy of final result composition.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a:t>
            </a:r>
            <a:endParaRPr/>
          </a:p>
        </p:txBody>
      </p:sp>
      <p:sp>
        <p:nvSpPr>
          <p:cNvPr id="1785" name="Google Shape;1785;p188"/>
          <p:cNvSpPr txBox="1"/>
          <p:nvPr>
            <p:ph idx="1" type="body"/>
          </p:nvPr>
        </p:nvSpPr>
        <p:spPr>
          <a:xfrm>
            <a:off x="76200" y="1390650"/>
            <a:ext cx="5105400" cy="4152900"/>
          </a:xfrm>
          <a:prstGeom prst="rect">
            <a:avLst/>
          </a:prstGeom>
          <a:noFill/>
          <a:ln>
            <a:noFill/>
          </a:ln>
        </p:spPr>
        <p:txBody>
          <a:bodyPr anchorCtr="0" anchor="t" bIns="45700" lIns="91425" spcFirstLastPara="1" rIns="91425" wrap="square" tIns="45700">
            <a:noAutofit/>
          </a:bodyPr>
          <a:lstStyle/>
          <a:p>
            <a:pPr indent="0" lvl="1" marL="457200" rtl="0" algn="l">
              <a:lnSpc>
                <a:spcPct val="8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Find the names of employees other than J. Doe who worked on the CAD/CAM project for either one or two years.</a:t>
            </a:r>
            <a:endParaRPr/>
          </a:p>
          <a:p>
            <a:pPr indent="0" lvl="1" marL="457200" rtl="0" algn="l">
              <a:lnSpc>
                <a:spcPct val="80000"/>
              </a:lnSpc>
              <a:spcBef>
                <a:spcPts val="3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SELECT	</a:t>
            </a:r>
            <a:r>
              <a:rPr b="0" i="0" lang="en-US" sz="2400" u="none">
                <a:solidFill>
                  <a:schemeClr val="dk1"/>
                </a:solidFill>
                <a:latin typeface="Courier New"/>
                <a:ea typeface="Courier New"/>
                <a:cs typeface="Courier New"/>
                <a:sym typeface="Courier New"/>
              </a:rPr>
              <a:t>ENAME</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FROM	</a:t>
            </a:r>
            <a:r>
              <a:rPr b="0" i="0" lang="en-US" sz="2400" u="none">
                <a:solidFill>
                  <a:schemeClr val="dk1"/>
                </a:solidFill>
                <a:latin typeface="Courier New"/>
                <a:ea typeface="Courier New"/>
                <a:cs typeface="Courier New"/>
                <a:sym typeface="Courier New"/>
              </a:rPr>
              <a:t>PROJ, ASG, EMP</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WHERE	</a:t>
            </a:r>
            <a:r>
              <a:rPr b="0" i="0" lang="en-US" sz="2400" u="none">
                <a:solidFill>
                  <a:schemeClr val="dk1"/>
                </a:solidFill>
                <a:latin typeface="Courier New"/>
                <a:ea typeface="Courier New"/>
                <a:cs typeface="Courier New"/>
                <a:sym typeface="Courier New"/>
              </a:rPr>
              <a:t>ASG.ENO=EMP.ENO</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ASG.PNO=PROJ.PNO</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ENAME≠“J. Doe”</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PROJ.PNAME=“CAD/CAM”</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(DUR=12 </a:t>
            </a:r>
            <a:r>
              <a:rPr b="1" i="0" lang="en-US" sz="2400" u="none">
                <a:solidFill>
                  <a:schemeClr val="dk1"/>
                </a:solidFill>
                <a:latin typeface="Courier New"/>
                <a:ea typeface="Courier New"/>
                <a:cs typeface="Courier New"/>
                <a:sym typeface="Courier New"/>
              </a:rPr>
              <a:t>OR</a:t>
            </a:r>
            <a:r>
              <a:rPr b="0" i="0" lang="en-US" sz="2400" u="none">
                <a:solidFill>
                  <a:schemeClr val="dk1"/>
                </a:solidFill>
                <a:latin typeface="Courier New"/>
                <a:ea typeface="Courier New"/>
                <a:cs typeface="Courier New"/>
                <a:sym typeface="Courier New"/>
              </a:rPr>
              <a:t> DUR=24)</a:t>
            </a:r>
            <a:endParaRPr/>
          </a:p>
        </p:txBody>
      </p:sp>
      <p:sp>
        <p:nvSpPr>
          <p:cNvPr id="1786" name="Google Shape;1786;p188"/>
          <p:cNvSpPr txBox="1"/>
          <p:nvPr/>
        </p:nvSpPr>
        <p:spPr>
          <a:xfrm>
            <a:off x="5478462" y="145256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787" name="Google Shape;1787;p188"/>
          <p:cNvSpPr txBox="1"/>
          <p:nvPr/>
        </p:nvSpPr>
        <p:spPr>
          <a:xfrm>
            <a:off x="5021262" y="2214562"/>
            <a:ext cx="18510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DUR=12 OR DUR=24</a:t>
            </a:r>
            <a:endParaRPr/>
          </a:p>
        </p:txBody>
      </p:sp>
      <p:sp>
        <p:nvSpPr>
          <p:cNvPr id="1788" name="Google Shape;1788;p188"/>
          <p:cNvSpPr txBox="1"/>
          <p:nvPr/>
        </p:nvSpPr>
        <p:spPr>
          <a:xfrm>
            <a:off x="5091112" y="2913062"/>
            <a:ext cx="17986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PNAME=“CAD/CAM”</a:t>
            </a:r>
            <a:endParaRPr/>
          </a:p>
        </p:txBody>
      </p:sp>
      <p:sp>
        <p:nvSpPr>
          <p:cNvPr id="1789" name="Google Shape;1789;p188"/>
          <p:cNvSpPr txBox="1"/>
          <p:nvPr/>
        </p:nvSpPr>
        <p:spPr>
          <a:xfrm>
            <a:off x="5148262" y="3700462"/>
            <a:ext cx="15843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ENAME≠“J. DOE”</a:t>
            </a:r>
            <a:endParaRPr/>
          </a:p>
        </p:txBody>
      </p:sp>
      <p:sp>
        <p:nvSpPr>
          <p:cNvPr id="1790" name="Google Shape;1790;p188"/>
          <p:cNvSpPr txBox="1"/>
          <p:nvPr/>
        </p:nvSpPr>
        <p:spPr>
          <a:xfrm>
            <a:off x="4648200" y="5800725"/>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791" name="Google Shape;1791;p188"/>
          <p:cNvSpPr txBox="1"/>
          <p:nvPr/>
        </p:nvSpPr>
        <p:spPr>
          <a:xfrm>
            <a:off x="5810250" y="5800725"/>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792" name="Google Shape;1792;p188"/>
          <p:cNvSpPr txBox="1"/>
          <p:nvPr/>
        </p:nvSpPr>
        <p:spPr>
          <a:xfrm>
            <a:off x="7575550" y="5800725"/>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cxnSp>
        <p:nvCxnSpPr>
          <p:cNvPr id="1793" name="Google Shape;1793;p188"/>
          <p:cNvCxnSpPr/>
          <p:nvPr/>
        </p:nvCxnSpPr>
        <p:spPr>
          <a:xfrm flipH="1" rot="10800000">
            <a:off x="6267450" y="5473700"/>
            <a:ext cx="685800" cy="381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4" name="Google Shape;1794;p188"/>
          <p:cNvCxnSpPr/>
          <p:nvPr/>
        </p:nvCxnSpPr>
        <p:spPr>
          <a:xfrm rot="10800000">
            <a:off x="7200900" y="5473700"/>
            <a:ext cx="698500" cy="381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5" name="Google Shape;1795;p188"/>
          <p:cNvCxnSpPr/>
          <p:nvPr/>
        </p:nvCxnSpPr>
        <p:spPr>
          <a:xfrm flipH="1" rot="10800000">
            <a:off x="5054600" y="4864100"/>
            <a:ext cx="857250" cy="9652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6" name="Google Shape;1796;p188"/>
          <p:cNvCxnSpPr/>
          <p:nvPr/>
        </p:nvCxnSpPr>
        <p:spPr>
          <a:xfrm rot="10800000">
            <a:off x="6108700" y="4864100"/>
            <a:ext cx="8509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7" name="Google Shape;1797;p188"/>
          <p:cNvCxnSpPr/>
          <p:nvPr/>
        </p:nvCxnSpPr>
        <p:spPr>
          <a:xfrm rot="10800000">
            <a:off x="5981700" y="4114800"/>
            <a:ext cx="0" cy="4572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8" name="Google Shape;1798;p188"/>
          <p:cNvCxnSpPr/>
          <p:nvPr/>
        </p:nvCxnSpPr>
        <p:spPr>
          <a:xfrm rot="10800000">
            <a:off x="5981700" y="3352800"/>
            <a:ext cx="0" cy="508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9" name="Google Shape;1799;p188"/>
          <p:cNvCxnSpPr/>
          <p:nvPr/>
        </p:nvCxnSpPr>
        <p:spPr>
          <a:xfrm rot="10800000">
            <a:off x="5981700" y="2590800"/>
            <a:ext cx="0" cy="5207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00" name="Google Shape;1800;p188"/>
          <p:cNvCxnSpPr/>
          <p:nvPr/>
        </p:nvCxnSpPr>
        <p:spPr>
          <a:xfrm rot="10800000">
            <a:off x="5981700" y="1816100"/>
            <a:ext cx="0" cy="571500"/>
          </a:xfrm>
          <a:prstGeom prst="straightConnector1">
            <a:avLst/>
          </a:prstGeom>
          <a:noFill/>
          <a:ln cap="flat" cmpd="sng" w="12700">
            <a:solidFill>
              <a:schemeClr val="dk1"/>
            </a:solidFill>
            <a:prstDash val="solid"/>
            <a:miter lim="800000"/>
            <a:headEnd len="med" w="med" type="none"/>
            <a:tailEnd len="med" w="med" type="triangle"/>
          </a:ln>
        </p:spPr>
      </p:cxnSp>
      <p:sp>
        <p:nvSpPr>
          <p:cNvPr id="1801" name="Google Shape;1801;p188"/>
          <p:cNvSpPr txBox="1"/>
          <p:nvPr/>
        </p:nvSpPr>
        <p:spPr>
          <a:xfrm>
            <a:off x="8234362" y="1568450"/>
            <a:ext cx="812800"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Project</a:t>
            </a:r>
            <a:endParaRPr/>
          </a:p>
        </p:txBody>
      </p:sp>
      <p:sp>
        <p:nvSpPr>
          <p:cNvPr id="1802" name="Google Shape;1802;p188"/>
          <p:cNvSpPr txBox="1"/>
          <p:nvPr/>
        </p:nvSpPr>
        <p:spPr>
          <a:xfrm>
            <a:off x="8234362" y="3079750"/>
            <a:ext cx="744537"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Select</a:t>
            </a:r>
            <a:endParaRPr/>
          </a:p>
        </p:txBody>
      </p:sp>
      <p:sp>
        <p:nvSpPr>
          <p:cNvPr id="1803" name="Google Shape;1803;p188"/>
          <p:cNvSpPr txBox="1"/>
          <p:nvPr/>
        </p:nvSpPr>
        <p:spPr>
          <a:xfrm>
            <a:off x="8362950" y="5207000"/>
            <a:ext cx="552450"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Join</a:t>
            </a:r>
            <a:endParaRPr/>
          </a:p>
        </p:txBody>
      </p:sp>
      <p:sp>
        <p:nvSpPr>
          <p:cNvPr id="1804" name="Google Shape;1804;p188"/>
          <p:cNvSpPr/>
          <p:nvPr/>
        </p:nvSpPr>
        <p:spPr>
          <a:xfrm>
            <a:off x="8001000" y="2438400"/>
            <a:ext cx="304800" cy="16002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5" name="Google Shape;1805;p188"/>
          <p:cNvSpPr/>
          <p:nvPr/>
        </p:nvSpPr>
        <p:spPr>
          <a:xfrm>
            <a:off x="8077200" y="4648200"/>
            <a:ext cx="304800" cy="14478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6" name="Google Shape;1806;p188"/>
          <p:cNvSpPr/>
          <p:nvPr/>
        </p:nvSpPr>
        <p:spPr>
          <a:xfrm>
            <a:off x="8001000" y="1524000"/>
            <a:ext cx="228600" cy="4572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807" name="Google Shape;1807;p188"/>
          <p:cNvGrpSpPr/>
          <p:nvPr/>
        </p:nvGrpSpPr>
        <p:grpSpPr>
          <a:xfrm>
            <a:off x="5648325" y="4468812"/>
            <a:ext cx="687387" cy="374650"/>
            <a:chOff x="3600" y="2791"/>
            <a:chExt cx="433" cy="236"/>
          </a:xfrm>
        </p:grpSpPr>
        <p:sp>
          <p:nvSpPr>
            <p:cNvPr id="1808" name="Google Shape;1808;p188"/>
            <p:cNvSpPr txBox="1"/>
            <p:nvPr/>
          </p:nvSpPr>
          <p:spPr>
            <a:xfrm>
              <a:off x="3645" y="2791"/>
              <a:ext cx="388" cy="23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0" i="0" lang="en-US" sz="1800" u="none">
                  <a:solidFill>
                    <a:srgbClr val="000000"/>
                  </a:solidFill>
                  <a:latin typeface="Century Schoolbook"/>
                  <a:ea typeface="Century Schoolbook"/>
                  <a:cs typeface="Century Schoolbook"/>
                  <a:sym typeface="Century Schoolbook"/>
                </a:rPr>
                <a:t>  </a:t>
              </a:r>
              <a:r>
                <a:rPr b="0" baseline="-25000" i="0" lang="en-US" sz="1800" u="none">
                  <a:solidFill>
                    <a:srgbClr val="000000"/>
                  </a:solidFill>
                  <a:latin typeface="Arial"/>
                  <a:ea typeface="Arial"/>
                  <a:cs typeface="Arial"/>
                  <a:sym typeface="Arial"/>
                </a:rPr>
                <a:t>PNO</a:t>
              </a:r>
              <a:endParaRPr/>
            </a:p>
          </p:txBody>
        </p:sp>
        <p:sp>
          <p:nvSpPr>
            <p:cNvPr id="1809" name="Google Shape;1809;p188"/>
            <p:cNvSpPr/>
            <p:nvPr/>
          </p:nvSpPr>
          <p:spPr>
            <a:xfrm rot="-5400000">
              <a:off x="3636" y="2844"/>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810" name="Google Shape;1810;p188"/>
          <p:cNvGrpSpPr/>
          <p:nvPr/>
        </p:nvGrpSpPr>
        <p:grpSpPr>
          <a:xfrm>
            <a:off x="6757987" y="5121275"/>
            <a:ext cx="687387" cy="374650"/>
            <a:chOff x="3600" y="2791"/>
            <a:chExt cx="433" cy="236"/>
          </a:xfrm>
        </p:grpSpPr>
        <p:sp>
          <p:nvSpPr>
            <p:cNvPr id="1811" name="Google Shape;1811;p188"/>
            <p:cNvSpPr txBox="1"/>
            <p:nvPr/>
          </p:nvSpPr>
          <p:spPr>
            <a:xfrm>
              <a:off x="3645" y="2791"/>
              <a:ext cx="388" cy="23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0" i="0" lang="en-US" sz="1800" u="none">
                  <a:solidFill>
                    <a:srgbClr val="000000"/>
                  </a:solidFill>
                  <a:latin typeface="Century Schoolbook"/>
                  <a:ea typeface="Century Schoolbook"/>
                  <a:cs typeface="Century Schoolbook"/>
                  <a:sym typeface="Century Schoolbook"/>
                </a:rPr>
                <a:t>  </a:t>
              </a:r>
              <a:r>
                <a:rPr b="0" baseline="-25000" i="0" lang="en-US" sz="1800" u="none">
                  <a:solidFill>
                    <a:srgbClr val="000000"/>
                  </a:solidFill>
                  <a:latin typeface="Arial"/>
                  <a:ea typeface="Arial"/>
                  <a:cs typeface="Arial"/>
                  <a:sym typeface="Arial"/>
                </a:rPr>
                <a:t>ENO</a:t>
              </a:r>
              <a:endParaRPr/>
            </a:p>
          </p:txBody>
        </p:sp>
        <p:sp>
          <p:nvSpPr>
            <p:cNvPr id="1812" name="Google Shape;1812;p188"/>
            <p:cNvSpPr/>
            <p:nvPr/>
          </p:nvSpPr>
          <p:spPr>
            <a:xfrm rot="-5400000">
              <a:off x="3636" y="2844"/>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8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Equivalent Query</a:t>
            </a:r>
            <a:endParaRPr/>
          </a:p>
        </p:txBody>
      </p:sp>
      <p:sp>
        <p:nvSpPr>
          <p:cNvPr id="1818" name="Google Shape;1818;p189"/>
          <p:cNvSpPr txBox="1"/>
          <p:nvPr/>
        </p:nvSpPr>
        <p:spPr>
          <a:xfrm>
            <a:off x="4097337" y="148431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819" name="Google Shape;1819;p189"/>
          <p:cNvSpPr txBox="1"/>
          <p:nvPr/>
        </p:nvSpPr>
        <p:spPr>
          <a:xfrm>
            <a:off x="2130425" y="2678112"/>
            <a:ext cx="50371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PNAME=“CAD/CAM” </a:t>
            </a:r>
            <a:r>
              <a:rPr b="0" baseline="-25000" i="0" lang="en-US" sz="2400" u="none">
                <a:solidFill>
                  <a:schemeClr val="dk1"/>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(DUR=12 </a:t>
            </a:r>
            <a:r>
              <a:rPr b="0" baseline="-25000" i="0" lang="en-US" sz="1800" u="none">
                <a:solidFill>
                  <a:srgbClr val="000000"/>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 DUR=24) </a:t>
            </a:r>
            <a:r>
              <a:rPr b="0" baseline="-25000" i="0" lang="en-US" sz="2400" u="none">
                <a:solidFill>
                  <a:schemeClr val="dk1"/>
                </a:solidFill>
                <a:latin typeface="Noto Sans Symbols"/>
                <a:ea typeface="Noto Sans Symbols"/>
                <a:cs typeface="Noto Sans Symbols"/>
                <a:sym typeface="Noto Sans Symbols"/>
              </a:rPr>
              <a:t>∧ </a:t>
            </a:r>
            <a:r>
              <a:rPr b="0" baseline="-25000" i="0" lang="en-US" sz="1800" u="none">
                <a:solidFill>
                  <a:srgbClr val="000000"/>
                </a:solidFill>
                <a:latin typeface="Arial"/>
                <a:ea typeface="Arial"/>
                <a:cs typeface="Arial"/>
                <a:sym typeface="Arial"/>
              </a:rPr>
              <a:t>ENAME≠“J. DOE”</a:t>
            </a:r>
            <a:endParaRPr/>
          </a:p>
        </p:txBody>
      </p:sp>
      <p:sp>
        <p:nvSpPr>
          <p:cNvPr id="1820" name="Google Shape;1820;p189"/>
          <p:cNvSpPr txBox="1"/>
          <p:nvPr/>
        </p:nvSpPr>
        <p:spPr>
          <a:xfrm>
            <a:off x="5529262" y="4989512"/>
            <a:ext cx="347662"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sp>
        <p:nvSpPr>
          <p:cNvPr id="1821" name="Google Shape;1821;p189"/>
          <p:cNvSpPr txBox="1"/>
          <p:nvPr/>
        </p:nvSpPr>
        <p:spPr>
          <a:xfrm>
            <a:off x="4495800" y="5997575"/>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822" name="Google Shape;1822;p189"/>
          <p:cNvSpPr txBox="1"/>
          <p:nvPr/>
        </p:nvSpPr>
        <p:spPr>
          <a:xfrm>
            <a:off x="2819400" y="5997575"/>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823" name="Google Shape;1823;p189"/>
          <p:cNvSpPr txBox="1"/>
          <p:nvPr/>
        </p:nvSpPr>
        <p:spPr>
          <a:xfrm>
            <a:off x="6223000" y="5997575"/>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cxnSp>
        <p:nvCxnSpPr>
          <p:cNvPr id="1824" name="Google Shape;1824;p189"/>
          <p:cNvCxnSpPr/>
          <p:nvPr/>
        </p:nvCxnSpPr>
        <p:spPr>
          <a:xfrm flipH="1" rot="10800000">
            <a:off x="4845050" y="5410200"/>
            <a:ext cx="7874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5" name="Google Shape;1825;p189"/>
          <p:cNvCxnSpPr/>
          <p:nvPr/>
        </p:nvCxnSpPr>
        <p:spPr>
          <a:xfrm rot="10800000">
            <a:off x="5753100" y="5391150"/>
            <a:ext cx="8001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6" name="Google Shape;1826;p189"/>
          <p:cNvCxnSpPr/>
          <p:nvPr/>
        </p:nvCxnSpPr>
        <p:spPr>
          <a:xfrm flipH="1" rot="10800000">
            <a:off x="3187700" y="4305300"/>
            <a:ext cx="1397000" cy="1714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7" name="Google Shape;1827;p189"/>
          <p:cNvCxnSpPr/>
          <p:nvPr/>
        </p:nvCxnSpPr>
        <p:spPr>
          <a:xfrm rot="10800000">
            <a:off x="4781550" y="4324350"/>
            <a:ext cx="895350" cy="7810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8" name="Google Shape;1828;p189"/>
          <p:cNvCxnSpPr/>
          <p:nvPr/>
        </p:nvCxnSpPr>
        <p:spPr>
          <a:xfrm rot="10800000">
            <a:off x="4629150" y="3276600"/>
            <a:ext cx="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9" name="Google Shape;1829;p189"/>
          <p:cNvCxnSpPr/>
          <p:nvPr/>
        </p:nvCxnSpPr>
        <p:spPr>
          <a:xfrm rot="10800000">
            <a:off x="4610100" y="2019300"/>
            <a:ext cx="0" cy="666750"/>
          </a:xfrm>
          <a:prstGeom prst="straightConnector1">
            <a:avLst/>
          </a:prstGeom>
          <a:noFill/>
          <a:ln cap="flat" cmpd="sng" w="12700">
            <a:solidFill>
              <a:schemeClr val="dk1"/>
            </a:solidFill>
            <a:prstDash val="solid"/>
            <a:miter lim="800000"/>
            <a:headEnd len="med" w="med" type="none"/>
            <a:tailEnd len="med" w="med" type="triangle"/>
          </a:ln>
        </p:spPr>
      </p:cxnSp>
      <p:grpSp>
        <p:nvGrpSpPr>
          <p:cNvPr id="1830" name="Google Shape;1830;p189"/>
          <p:cNvGrpSpPr/>
          <p:nvPr/>
        </p:nvGrpSpPr>
        <p:grpSpPr>
          <a:xfrm>
            <a:off x="4029075" y="3933825"/>
            <a:ext cx="1217612" cy="333375"/>
            <a:chOff x="2339" y="2423"/>
            <a:chExt cx="767" cy="210"/>
          </a:xfrm>
        </p:grpSpPr>
        <p:sp>
          <p:nvSpPr>
            <p:cNvPr id="1831" name="Google Shape;1831;p189"/>
            <p:cNvSpPr txBox="1"/>
            <p:nvPr/>
          </p:nvSpPr>
          <p:spPr>
            <a:xfrm>
              <a:off x="2445" y="2423"/>
              <a:ext cx="661" cy="21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PNO </a:t>
              </a:r>
              <a:r>
                <a:rPr b="0" baseline="-25000" i="0" lang="en-US" sz="2400" u="none">
                  <a:solidFill>
                    <a:schemeClr val="dk1"/>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ENO </a:t>
              </a:r>
              <a:endParaRPr/>
            </a:p>
          </p:txBody>
        </p:sp>
        <p:sp>
          <p:nvSpPr>
            <p:cNvPr id="1832" name="Google Shape;1832;p189"/>
            <p:cNvSpPr/>
            <p:nvPr/>
          </p:nvSpPr>
          <p:spPr>
            <a:xfrm rot="-5400000">
              <a:off x="2375" y="2412"/>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90"/>
          <p:cNvSpPr txBox="1"/>
          <p:nvPr/>
        </p:nvSpPr>
        <p:spPr>
          <a:xfrm>
            <a:off x="6848475" y="5961062"/>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sp>
        <p:nvSpPr>
          <p:cNvPr id="1838" name="Google Shape;1838;p190"/>
          <p:cNvSpPr txBox="1"/>
          <p:nvPr/>
        </p:nvSpPr>
        <p:spPr>
          <a:xfrm>
            <a:off x="3886200" y="1436687"/>
            <a:ext cx="89852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839" name="Google Shape;1839;p190"/>
          <p:cNvSpPr txBox="1"/>
          <p:nvPr/>
        </p:nvSpPr>
        <p:spPr>
          <a:xfrm>
            <a:off x="6367462" y="5081587"/>
            <a:ext cx="15779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ENAME ≠ "J. Doe"</a:t>
            </a:r>
            <a:endParaRPr/>
          </a:p>
        </p:txBody>
      </p:sp>
      <p:sp>
        <p:nvSpPr>
          <p:cNvPr id="1840" name="Google Shape;1840;p190"/>
          <p:cNvSpPr txBox="1"/>
          <p:nvPr/>
        </p:nvSpPr>
        <p:spPr>
          <a:xfrm>
            <a:off x="4441825" y="5961062"/>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841" name="Google Shape;1841;p190"/>
          <p:cNvSpPr txBox="1"/>
          <p:nvPr/>
        </p:nvSpPr>
        <p:spPr>
          <a:xfrm>
            <a:off x="1752600" y="5961062"/>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842" name="Google Shape;1842;p190"/>
          <p:cNvSpPr txBox="1"/>
          <p:nvPr/>
        </p:nvSpPr>
        <p:spPr>
          <a:xfrm>
            <a:off x="6535737" y="4303712"/>
            <a:ext cx="12715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PNO,ENAME</a:t>
            </a:r>
            <a:endParaRPr/>
          </a:p>
        </p:txBody>
      </p:sp>
      <p:cxnSp>
        <p:nvCxnSpPr>
          <p:cNvPr id="1843" name="Google Shape;1843;p190"/>
          <p:cNvCxnSpPr/>
          <p:nvPr/>
        </p:nvCxnSpPr>
        <p:spPr>
          <a:xfrm rot="10800000">
            <a:off x="7191375" y="54594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44" name="Google Shape;1844;p190"/>
          <p:cNvCxnSpPr/>
          <p:nvPr/>
        </p:nvCxnSpPr>
        <p:spPr>
          <a:xfrm rot="10800000">
            <a:off x="7191375"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45" name="Google Shape;1845;p190"/>
          <p:cNvSpPr txBox="1"/>
          <p:nvPr/>
        </p:nvSpPr>
        <p:spPr>
          <a:xfrm>
            <a:off x="1223962" y="5081587"/>
            <a:ext cx="181133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 </a:t>
            </a:r>
            <a:r>
              <a:rPr b="0" baseline="-25000" i="0" lang="en-US" sz="14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"CAD/CAM"</a:t>
            </a:r>
            <a:endParaRPr/>
          </a:p>
        </p:txBody>
      </p:sp>
      <p:sp>
        <p:nvSpPr>
          <p:cNvPr id="1846" name="Google Shape;1846;p190"/>
          <p:cNvSpPr txBox="1"/>
          <p:nvPr/>
        </p:nvSpPr>
        <p:spPr>
          <a:xfrm>
            <a:off x="1787525" y="4303712"/>
            <a:ext cx="6873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a:t>
            </a:r>
            <a:endParaRPr/>
          </a:p>
        </p:txBody>
      </p:sp>
      <p:cxnSp>
        <p:nvCxnSpPr>
          <p:cNvPr id="1847" name="Google Shape;1847;p190"/>
          <p:cNvCxnSpPr/>
          <p:nvPr/>
        </p:nvCxnSpPr>
        <p:spPr>
          <a:xfrm rot="10800000">
            <a:off x="2152650" y="547846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48" name="Google Shape;1848;p190"/>
          <p:cNvCxnSpPr/>
          <p:nvPr/>
        </p:nvCxnSpPr>
        <p:spPr>
          <a:xfrm rot="10800000">
            <a:off x="2152650"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49" name="Google Shape;1849;p190"/>
          <p:cNvSpPr txBox="1"/>
          <p:nvPr/>
        </p:nvSpPr>
        <p:spPr>
          <a:xfrm>
            <a:off x="3948112" y="5081587"/>
            <a:ext cx="15763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DUR </a:t>
            </a:r>
            <a:r>
              <a:rPr b="0" baseline="-25000" i="0" lang="en-US" sz="1400" u="none">
                <a:solidFill>
                  <a:srgbClr val="000000"/>
                </a:solidFill>
                <a:latin typeface="Arial"/>
                <a:ea typeface="Arial"/>
                <a:cs typeface="Arial"/>
                <a:sym typeface="Arial"/>
              </a:rPr>
              <a:t>=12 </a:t>
            </a:r>
            <a:r>
              <a:rPr b="0" baseline="-25000" i="0" lang="en-US" sz="1600" u="none">
                <a:solidFill>
                  <a:srgbClr val="000000"/>
                </a:solidFill>
                <a:latin typeface="Noto Sans Symbols"/>
                <a:ea typeface="Noto Sans Symbols"/>
                <a:cs typeface="Noto Sans Symbols"/>
                <a:sym typeface="Noto Sans Symbols"/>
              </a:rPr>
              <a:t>∧ </a:t>
            </a:r>
            <a:r>
              <a:rPr b="0" baseline="-25000" i="0" lang="en-US" sz="1600" u="none">
                <a:solidFill>
                  <a:srgbClr val="000000"/>
                </a:solidFill>
                <a:latin typeface="Arial"/>
                <a:ea typeface="Arial"/>
                <a:cs typeface="Arial"/>
                <a:sym typeface="Arial"/>
              </a:rPr>
              <a:t>DUR=24</a:t>
            </a:r>
            <a:endParaRPr/>
          </a:p>
        </p:txBody>
      </p:sp>
      <p:cxnSp>
        <p:nvCxnSpPr>
          <p:cNvPr id="1850" name="Google Shape;1850;p190"/>
          <p:cNvCxnSpPr/>
          <p:nvPr/>
        </p:nvCxnSpPr>
        <p:spPr>
          <a:xfrm rot="10800000">
            <a:off x="4770437" y="54975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1" name="Google Shape;1851;p190"/>
          <p:cNvCxnSpPr/>
          <p:nvPr/>
        </p:nvCxnSpPr>
        <p:spPr>
          <a:xfrm rot="10800000">
            <a:off x="4770437"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52" name="Google Shape;1852;p190"/>
          <p:cNvSpPr txBox="1"/>
          <p:nvPr/>
        </p:nvSpPr>
        <p:spPr>
          <a:xfrm>
            <a:off x="4217987" y="4303712"/>
            <a:ext cx="1060450"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PNO,ENO</a:t>
            </a:r>
            <a:endParaRPr/>
          </a:p>
        </p:txBody>
      </p:sp>
      <p:cxnSp>
        <p:nvCxnSpPr>
          <p:cNvPr id="1853" name="Google Shape;1853;p190"/>
          <p:cNvCxnSpPr/>
          <p:nvPr/>
        </p:nvCxnSpPr>
        <p:spPr>
          <a:xfrm flipH="1" rot="10800000">
            <a:off x="4800600" y="3763962"/>
            <a:ext cx="92075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4" name="Google Shape;1854;p190"/>
          <p:cNvCxnSpPr/>
          <p:nvPr/>
        </p:nvCxnSpPr>
        <p:spPr>
          <a:xfrm rot="10800000">
            <a:off x="6165850" y="3783012"/>
            <a:ext cx="1028700" cy="609600"/>
          </a:xfrm>
          <a:prstGeom prst="straightConnector1">
            <a:avLst/>
          </a:prstGeom>
          <a:noFill/>
          <a:ln cap="flat" cmpd="sng" w="12700">
            <a:solidFill>
              <a:schemeClr val="dk1"/>
            </a:solidFill>
            <a:prstDash val="solid"/>
            <a:miter lim="800000"/>
            <a:headEnd len="med" w="med" type="none"/>
            <a:tailEnd len="med" w="med" type="triangle"/>
          </a:ln>
        </p:spPr>
      </p:cxnSp>
      <p:sp>
        <p:nvSpPr>
          <p:cNvPr id="1855" name="Google Shape;1855;p190"/>
          <p:cNvSpPr txBox="1"/>
          <p:nvPr/>
        </p:nvSpPr>
        <p:spPr>
          <a:xfrm>
            <a:off x="5253037" y="2592387"/>
            <a:ext cx="12715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PNO,ENAME</a:t>
            </a:r>
            <a:endParaRPr/>
          </a:p>
        </p:txBody>
      </p:sp>
      <p:cxnSp>
        <p:nvCxnSpPr>
          <p:cNvPr id="1856" name="Google Shape;1856;p190"/>
          <p:cNvCxnSpPr/>
          <p:nvPr/>
        </p:nvCxnSpPr>
        <p:spPr>
          <a:xfrm rot="10800000">
            <a:off x="5876925" y="29829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7" name="Google Shape;1857;p190"/>
          <p:cNvCxnSpPr/>
          <p:nvPr/>
        </p:nvCxnSpPr>
        <p:spPr>
          <a:xfrm rot="10800000">
            <a:off x="4641850" y="2449512"/>
            <a:ext cx="895350" cy="190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8" name="Google Shape;1858;p190"/>
          <p:cNvCxnSpPr/>
          <p:nvPr/>
        </p:nvCxnSpPr>
        <p:spPr>
          <a:xfrm rot="10800000">
            <a:off x="4297362" y="1763712"/>
            <a:ext cx="0" cy="4191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9" name="Google Shape;1859;p190"/>
          <p:cNvCxnSpPr/>
          <p:nvPr/>
        </p:nvCxnSpPr>
        <p:spPr>
          <a:xfrm flipH="1" rot="10800000">
            <a:off x="2133600" y="2506662"/>
            <a:ext cx="1797050" cy="1828800"/>
          </a:xfrm>
          <a:prstGeom prst="straightConnector1">
            <a:avLst/>
          </a:prstGeom>
          <a:noFill/>
          <a:ln cap="flat" cmpd="sng" w="12700">
            <a:solidFill>
              <a:schemeClr val="dk1"/>
            </a:solidFill>
            <a:prstDash val="solid"/>
            <a:miter lim="800000"/>
            <a:headEnd len="med" w="med" type="none"/>
            <a:tailEnd len="med" w="med" type="triangle"/>
          </a:ln>
        </p:spPr>
      </p:cxnSp>
      <p:sp>
        <p:nvSpPr>
          <p:cNvPr id="1860" name="Google Shape;1860;p19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Restructuring</a:t>
            </a:r>
            <a:endParaRPr/>
          </a:p>
        </p:txBody>
      </p:sp>
      <p:grpSp>
        <p:nvGrpSpPr>
          <p:cNvPr id="1861" name="Google Shape;1861;p190"/>
          <p:cNvGrpSpPr/>
          <p:nvPr/>
        </p:nvGrpSpPr>
        <p:grpSpPr>
          <a:xfrm>
            <a:off x="3932237" y="2192337"/>
            <a:ext cx="695325" cy="271462"/>
            <a:chOff x="2352" y="1381"/>
            <a:chExt cx="438" cy="171"/>
          </a:xfrm>
        </p:grpSpPr>
        <p:sp>
          <p:nvSpPr>
            <p:cNvPr id="1862" name="Google Shape;1862;p190"/>
            <p:cNvSpPr txBox="1"/>
            <p:nvPr/>
          </p:nvSpPr>
          <p:spPr>
            <a:xfrm>
              <a:off x="2468" y="1381"/>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PNO</a:t>
              </a:r>
              <a:endParaRPr/>
            </a:p>
          </p:txBody>
        </p:sp>
        <p:sp>
          <p:nvSpPr>
            <p:cNvPr id="1863" name="Google Shape;1863;p190"/>
            <p:cNvSpPr/>
            <p:nvPr/>
          </p:nvSpPr>
          <p:spPr>
            <a:xfrm rot="-5400000">
              <a:off x="2388" y="1356"/>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864" name="Google Shape;1864;p190"/>
          <p:cNvGrpSpPr/>
          <p:nvPr/>
        </p:nvGrpSpPr>
        <p:grpSpPr>
          <a:xfrm>
            <a:off x="5518150" y="3430587"/>
            <a:ext cx="687387" cy="271462"/>
            <a:chOff x="3319" y="2161"/>
            <a:chExt cx="433" cy="171"/>
          </a:xfrm>
        </p:grpSpPr>
        <p:sp>
          <p:nvSpPr>
            <p:cNvPr id="1865" name="Google Shape;1865;p190"/>
            <p:cNvSpPr txBox="1"/>
            <p:nvPr/>
          </p:nvSpPr>
          <p:spPr>
            <a:xfrm>
              <a:off x="3430" y="2161"/>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866" name="Google Shape;1866;p190"/>
            <p:cNvSpPr/>
            <p:nvPr/>
          </p:nvSpPr>
          <p:spPr>
            <a:xfrm rot="-5400000">
              <a:off x="3355" y="2152"/>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91"/>
          <p:cNvSpPr txBox="1"/>
          <p:nvPr>
            <p:ph idx="1" type="body"/>
          </p:nvPr>
        </p:nvSpPr>
        <p:spPr>
          <a:xfrm>
            <a:off x="914400" y="1428750"/>
            <a:ext cx="7162800" cy="29337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selection</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Relation </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and </a:t>
            </a:r>
            <a:r>
              <a:rPr b="0" i="1" lang="en-US" sz="2400" u="none">
                <a:solidFill>
                  <a:schemeClr val="dk1"/>
                </a:solidFill>
                <a:latin typeface="Libre Baskerville"/>
                <a:ea typeface="Libre Baskerville"/>
                <a:cs typeface="Libre Baskerville"/>
                <a:sym typeface="Libre Baskerville"/>
              </a:rPr>
              <a:t>F</a:t>
            </a:r>
            <a:r>
              <a:rPr b="0" baseline="-2500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a:t>
            </a:r>
            <a:r>
              <a:rPr b="0" i="1" lang="en-US" sz="2400" u="none">
                <a:solidFill>
                  <a:schemeClr val="dk1"/>
                </a:solidFill>
                <a:latin typeface="Libre Baskerville"/>
                <a:ea typeface="Libre Baskerville"/>
                <a:cs typeface="Libre Baskerville"/>
                <a:sym typeface="Libre Baskerville"/>
              </a:rPr>
              <a:t>R</a:t>
            </a:r>
            <a:r>
              <a:rPr b="0" baseline="-25000" i="0" lang="en-US" sz="2400" u="none">
                <a:solidFill>
                  <a:schemeClr val="dk1"/>
                </a:solidFill>
                <a:latin typeface="Libre Baskerville"/>
                <a:ea typeface="Libre Baskerville"/>
                <a:cs typeface="Libre Baskerville"/>
                <a:sym typeface="Libre Baskerville"/>
              </a:rPr>
              <a:t>2</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w</a:t>
            </a:r>
            <a:r>
              <a:rPr b="0" i="0" lang="en-US" sz="2400" u="none">
                <a:solidFill>
                  <a:schemeClr val="dk1"/>
                </a:solidFill>
                <a:latin typeface="Libre Baskerville"/>
                <a:ea typeface="Libre Baskerville"/>
                <a:cs typeface="Libre Baskerville"/>
                <a:sym typeface="Libre Baskerville"/>
              </a:rPr>
              <a:t>} where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j</a:t>
            </a:r>
            <a:r>
              <a:rPr b="0" i="0" lang="en-US" sz="2400" u="none">
                <a:solidFill>
                  <a:schemeClr val="dk1"/>
                </a:solidFill>
                <a:latin typeface="Libre Baskerville"/>
                <a:ea typeface="Libre Baskerville"/>
                <a:cs typeface="Libre Baskerville"/>
                <a:sym typeface="Libre Baskerville"/>
              </a:rPr>
              <a:t>=</a:t>
            </a:r>
            <a:r>
              <a:rPr b="0" i="0" lang="en-US" sz="2400" u="none">
                <a:solidFill>
                  <a:schemeClr val="dk1"/>
                </a:solidFill>
                <a:latin typeface="Noto Sans Symbols"/>
                <a:ea typeface="Noto Sans Symbols"/>
                <a:cs typeface="Noto Sans Symbols"/>
                <a:sym typeface="Noto Sans Symbols"/>
              </a:rPr>
              <a:t>σ</a:t>
            </a:r>
            <a:r>
              <a:rPr b="0" i="0" lang="en-US" sz="2400" u="none">
                <a:solidFill>
                  <a:schemeClr val="dk1"/>
                </a:solidFill>
                <a:latin typeface="Libre Baskerville"/>
                <a:ea typeface="Libre Baskerville"/>
                <a:cs typeface="Libre Baskerville"/>
                <a:sym typeface="Libre Baskerville"/>
              </a:rPr>
              <a:t> </a:t>
            </a:r>
            <a:r>
              <a:rPr b="0" baseline="-25000" i="1" lang="en-US" sz="2400" u="none">
                <a:solidFill>
                  <a:schemeClr val="dk1"/>
                </a:solidFill>
                <a:latin typeface="Libre Baskerville"/>
                <a:ea typeface="Libre Baskerville"/>
                <a:cs typeface="Libre Baskerville"/>
                <a:sym typeface="Libre Baskerville"/>
              </a:rPr>
              <a:t>pj</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endParaRPr/>
          </a:p>
          <a:p>
            <a:pPr indent="-228600" lvl="2" marL="1085850" rtl="0" algn="l">
              <a:lnSpc>
                <a:spcPct val="100000"/>
              </a:lnSpc>
              <a:spcBef>
                <a:spcPts val="1200"/>
              </a:spcBef>
              <a:spcAft>
                <a:spcPts val="0"/>
              </a:spcAft>
              <a:buSzPts val="1700"/>
              <a:buNone/>
            </a:pPr>
            <a:r>
              <a:rPr b="0" i="0" lang="en-US" sz="2000" u="none">
                <a:solidFill>
                  <a:schemeClr val="dk1"/>
                </a:solidFill>
                <a:latin typeface="Noto Sans Symbols"/>
                <a:ea typeface="Noto Sans Symbols"/>
                <a:cs typeface="Noto Sans Symbols"/>
                <a:sym typeface="Noto Sans Symbols"/>
              </a:rPr>
              <a:t>σ</a:t>
            </a:r>
            <a:r>
              <a:rPr b="0" i="0" lang="en-US" sz="2000" u="none">
                <a:solidFill>
                  <a:schemeClr val="dk1"/>
                </a:solidFill>
                <a:latin typeface="Libre Baskerville"/>
                <a:ea typeface="Libre Baskerville"/>
                <a:cs typeface="Libre Baskerville"/>
                <a:sym typeface="Libre Baskerville"/>
              </a:rPr>
              <a:t> </a:t>
            </a:r>
            <a:r>
              <a:rPr b="0" baseline="-25000" i="1" lang="en-US" sz="2000" u="none">
                <a:solidFill>
                  <a:schemeClr val="dk1"/>
                </a:solidFill>
                <a:latin typeface="Libre Baskerville"/>
                <a:ea typeface="Libre Baskerville"/>
                <a:cs typeface="Libre Baskerville"/>
                <a:sym typeface="Libre Baskerville"/>
              </a:rPr>
              <a:t>pi</a:t>
            </a: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φ</a:t>
            </a:r>
            <a:r>
              <a:rPr b="0" i="0" lang="en-US" sz="2000" u="none">
                <a:solidFill>
                  <a:schemeClr val="dk1"/>
                </a:solidFill>
                <a:latin typeface="Libre Baskerville"/>
                <a:ea typeface="Libre Baskerville"/>
                <a:cs typeface="Libre Baskerville"/>
                <a:sym typeface="Libre Baskerville"/>
              </a:rPr>
              <a:t> if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x</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i</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 </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j</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a:t>
            </a:r>
            <a:endParaRPr b="0" i="0" sz="2000" u="none">
              <a:solidFill>
                <a:schemeClr val="dk1"/>
              </a:solidFill>
              <a:latin typeface="Libre Baskerville"/>
              <a:ea typeface="Libre Baskerville"/>
              <a:cs typeface="Libre Baskerville"/>
              <a:sym typeface="Libre Baskerville"/>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Example</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SELECT</a:t>
            </a:r>
            <a:r>
              <a:rPr b="0" i="0" lang="en-US" sz="1800" u="none">
                <a:solidFill>
                  <a:schemeClr val="dk1"/>
                </a:solidFill>
                <a:latin typeface="Courier New"/>
                <a:ea typeface="Courier New"/>
                <a:cs typeface="Courier New"/>
                <a:sym typeface="Courier New"/>
              </a:rPr>
              <a:t>	*</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FROM</a:t>
            </a:r>
            <a:r>
              <a:rPr b="0" i="0" lang="en-US" sz="1800" u="none">
                <a:solidFill>
                  <a:schemeClr val="dk1"/>
                </a:solidFill>
                <a:latin typeface="Courier New"/>
                <a:ea typeface="Courier New"/>
                <a:cs typeface="Courier New"/>
                <a:sym typeface="Courier New"/>
              </a:rPr>
              <a:t>	EMP</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WHERE</a:t>
            </a:r>
            <a:r>
              <a:rPr b="0" i="0" lang="en-US" sz="1800" u="none">
                <a:solidFill>
                  <a:schemeClr val="dk1"/>
                </a:solidFill>
                <a:latin typeface="Courier New"/>
                <a:ea typeface="Courier New"/>
                <a:cs typeface="Courier New"/>
                <a:sym typeface="Courier New"/>
              </a:rPr>
              <a:t>	ENO=“E5”</a:t>
            </a:r>
            <a:endParaRPr/>
          </a:p>
        </p:txBody>
      </p:sp>
      <p:sp>
        <p:nvSpPr>
          <p:cNvPr id="1872" name="Google Shape;1872;p19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873" name="Google Shape;1873;p191"/>
          <p:cNvSpPr txBox="1"/>
          <p:nvPr/>
        </p:nvSpPr>
        <p:spPr>
          <a:xfrm>
            <a:off x="2290762" y="4405312"/>
            <a:ext cx="12414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 </a:t>
            </a:r>
            <a:r>
              <a:rPr b="0" i="0" lang="en-US" sz="2400" u="none">
                <a:solidFill>
                  <a:srgbClr val="000000"/>
                </a:solidFill>
                <a:latin typeface="Noto Sans Symbols"/>
                <a:ea typeface="Noto Sans Symbols"/>
                <a:cs typeface="Noto Sans Symbols"/>
                <a:sym typeface="Noto Sans Symbols"/>
              </a:rPr>
              <a:t>σ</a:t>
            </a:r>
            <a:r>
              <a:rPr b="0" i="0" lang="en-US" sz="18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ENO=“E5” </a:t>
            </a:r>
            <a:endParaRPr/>
          </a:p>
        </p:txBody>
      </p:sp>
      <p:sp>
        <p:nvSpPr>
          <p:cNvPr id="1874" name="Google Shape;1874;p191"/>
          <p:cNvSpPr txBox="1"/>
          <p:nvPr/>
        </p:nvSpPr>
        <p:spPr>
          <a:xfrm>
            <a:off x="2708275" y="5319712"/>
            <a:ext cx="4143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sp>
        <p:nvSpPr>
          <p:cNvPr id="1875" name="Google Shape;1875;p191"/>
          <p:cNvSpPr txBox="1"/>
          <p:nvPr/>
        </p:nvSpPr>
        <p:spPr>
          <a:xfrm>
            <a:off x="1524000"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cxnSp>
        <p:nvCxnSpPr>
          <p:cNvPr id="1876" name="Google Shape;1876;p191"/>
          <p:cNvCxnSpPr/>
          <p:nvPr/>
        </p:nvCxnSpPr>
        <p:spPr>
          <a:xfrm>
            <a:off x="2921000" y="4845050"/>
            <a:ext cx="0" cy="539750"/>
          </a:xfrm>
          <a:prstGeom prst="straightConnector1">
            <a:avLst/>
          </a:prstGeom>
          <a:noFill/>
          <a:ln cap="flat" cmpd="sng" w="12700">
            <a:solidFill>
              <a:schemeClr val="dk1"/>
            </a:solidFill>
            <a:prstDash val="solid"/>
            <a:miter lim="800000"/>
            <a:headEnd len="med" w="med" type="triangle"/>
            <a:tailEnd len="med" w="med" type="none"/>
          </a:ln>
        </p:spPr>
      </p:cxnSp>
      <p:sp>
        <p:nvSpPr>
          <p:cNvPr id="1877" name="Google Shape;1877;p191"/>
          <p:cNvSpPr txBox="1"/>
          <p:nvPr/>
        </p:nvSpPr>
        <p:spPr>
          <a:xfrm>
            <a:off x="2555875"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878" name="Google Shape;1878;p191"/>
          <p:cNvSpPr txBox="1"/>
          <p:nvPr/>
        </p:nvSpPr>
        <p:spPr>
          <a:xfrm>
            <a:off x="3657600"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cxnSp>
        <p:nvCxnSpPr>
          <p:cNvPr id="1879" name="Google Shape;1879;p191"/>
          <p:cNvCxnSpPr/>
          <p:nvPr/>
        </p:nvCxnSpPr>
        <p:spPr>
          <a:xfrm rot="10800000">
            <a:off x="2895600" y="5676900"/>
            <a:ext cx="0" cy="3619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80" name="Google Shape;1880;p191"/>
          <p:cNvCxnSpPr/>
          <p:nvPr/>
        </p:nvCxnSpPr>
        <p:spPr>
          <a:xfrm flipH="1" rot="10800000">
            <a:off x="1873250" y="5676900"/>
            <a:ext cx="882650" cy="4191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81" name="Google Shape;1881;p191"/>
          <p:cNvCxnSpPr/>
          <p:nvPr/>
        </p:nvCxnSpPr>
        <p:spPr>
          <a:xfrm rot="10800000">
            <a:off x="3086100" y="5676900"/>
            <a:ext cx="895350" cy="419100"/>
          </a:xfrm>
          <a:prstGeom prst="straightConnector1">
            <a:avLst/>
          </a:prstGeom>
          <a:noFill/>
          <a:ln cap="flat" cmpd="sng" w="12700">
            <a:solidFill>
              <a:schemeClr val="dk1"/>
            </a:solidFill>
            <a:prstDash val="solid"/>
            <a:miter lim="800000"/>
            <a:headEnd len="med" w="med" type="none"/>
            <a:tailEnd len="med" w="med" type="triangle"/>
          </a:ln>
        </p:spPr>
      </p:cxnSp>
      <p:sp>
        <p:nvSpPr>
          <p:cNvPr id="1882" name="Google Shape;1882;p191"/>
          <p:cNvSpPr txBox="1"/>
          <p:nvPr/>
        </p:nvSpPr>
        <p:spPr>
          <a:xfrm>
            <a:off x="6307137"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883" name="Google Shape;1883;p191"/>
          <p:cNvSpPr txBox="1"/>
          <p:nvPr/>
        </p:nvSpPr>
        <p:spPr>
          <a:xfrm>
            <a:off x="6062662" y="4405312"/>
            <a:ext cx="12414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 </a:t>
            </a:r>
            <a:r>
              <a:rPr b="0" i="0" lang="en-US" sz="2400" u="none">
                <a:solidFill>
                  <a:srgbClr val="000000"/>
                </a:solidFill>
                <a:latin typeface="Noto Sans Symbols"/>
                <a:ea typeface="Noto Sans Symbols"/>
                <a:cs typeface="Noto Sans Symbols"/>
                <a:sym typeface="Noto Sans Symbols"/>
              </a:rPr>
              <a:t>σ</a:t>
            </a:r>
            <a:r>
              <a:rPr b="0" i="0" lang="en-US" sz="18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ENO=“E5” </a:t>
            </a:r>
            <a:endParaRPr/>
          </a:p>
        </p:txBody>
      </p:sp>
      <p:cxnSp>
        <p:nvCxnSpPr>
          <p:cNvPr id="1884" name="Google Shape;1884;p191"/>
          <p:cNvCxnSpPr/>
          <p:nvPr/>
        </p:nvCxnSpPr>
        <p:spPr>
          <a:xfrm rot="10800000">
            <a:off x="6686550" y="4857750"/>
            <a:ext cx="0" cy="1219200"/>
          </a:xfrm>
          <a:prstGeom prst="straightConnector1">
            <a:avLst/>
          </a:prstGeom>
          <a:noFill/>
          <a:ln cap="flat" cmpd="sng" w="12700">
            <a:solidFill>
              <a:schemeClr val="dk1"/>
            </a:solidFill>
            <a:prstDash val="solid"/>
            <a:miter lim="800000"/>
            <a:headEnd len="med" w="med" type="none"/>
            <a:tailEnd len="med" w="med" type="triangl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92"/>
          <p:cNvSpPr txBox="1"/>
          <p:nvPr>
            <p:ph idx="1" type="body"/>
          </p:nvPr>
        </p:nvSpPr>
        <p:spPr>
          <a:xfrm>
            <a:off x="952500" y="1714500"/>
            <a:ext cx="7162800" cy="4114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Possible if fragmentation is done on join attribute</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Distribute join over union</a:t>
            </a:r>
            <a:endParaRPr/>
          </a:p>
          <a:p>
            <a:pPr indent="-228600" lvl="2" marL="1085850" rtl="0" algn="l">
              <a:lnSpc>
                <a:spcPct val="100000"/>
              </a:lnSpc>
              <a:spcBef>
                <a:spcPts val="1200"/>
              </a:spcBef>
              <a:spcAft>
                <a:spcPts val="0"/>
              </a:spcAft>
              <a:buSzPts val="1700"/>
              <a:buNone/>
            </a:pP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1 </a:t>
            </a:r>
            <a:r>
              <a:rPr b="0" i="0" lang="en-US" sz="2000" u="none">
                <a:solidFill>
                  <a:schemeClr val="dk1"/>
                </a:solidFill>
                <a:latin typeface="Noto Sans Symbols"/>
                <a:ea typeface="Noto Sans Symbols"/>
                <a:cs typeface="Noto Sans Symbols"/>
                <a:sym typeface="Noto Sans Symbols"/>
              </a:rPr>
              <a:t>∪ </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2</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1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 </a:t>
            </a: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2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Given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σ</a:t>
            </a:r>
            <a:r>
              <a:rPr b="0" baseline="-25000" i="1" lang="en-US" sz="2400" u="none">
                <a:solidFill>
                  <a:schemeClr val="dk1"/>
                </a:solidFill>
                <a:latin typeface="Libre Baskerville"/>
                <a:ea typeface="Libre Baskerville"/>
                <a:cs typeface="Libre Baskerville"/>
                <a:sym typeface="Libre Baskerville"/>
              </a:rPr>
              <a:t>pi</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and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j</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σ</a:t>
            </a:r>
            <a:r>
              <a:rPr b="0" baseline="-25000" i="1" lang="en-US" sz="2400" u="none">
                <a:solidFill>
                  <a:schemeClr val="dk1"/>
                </a:solidFill>
                <a:latin typeface="Libre Baskerville"/>
                <a:ea typeface="Libre Baskerville"/>
                <a:cs typeface="Libre Baskerville"/>
                <a:sym typeface="Libre Baskerville"/>
              </a:rPr>
              <a:t>pj</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endParaRPr/>
          </a:p>
          <a:p>
            <a:pPr indent="-228600" lvl="2" marL="1085850" rtl="0" algn="l">
              <a:lnSpc>
                <a:spcPct val="100000"/>
              </a:lnSpc>
              <a:spcBef>
                <a:spcPts val="1200"/>
              </a:spcBef>
              <a:spcAft>
                <a:spcPts val="0"/>
              </a:spcAft>
              <a:buSzPts val="1700"/>
              <a:buNone/>
            </a:pP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i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 </a:t>
            </a:r>
            <a:r>
              <a:rPr b="0" i="0" lang="en-US" sz="2000" u="none">
                <a:solidFill>
                  <a:srgbClr val="000000"/>
                </a:solidFill>
                <a:latin typeface="Noto Sans Symbols"/>
                <a:ea typeface="Noto Sans Symbols"/>
                <a:cs typeface="Noto Sans Symbols"/>
                <a:sym typeface="Noto Sans Symbols"/>
              </a:rPr>
              <a:t>φ </a:t>
            </a:r>
            <a:r>
              <a:rPr b="0" i="0" lang="en-US" sz="2000" u="none">
                <a:solidFill>
                  <a:srgbClr val="000000"/>
                </a:solidFill>
                <a:latin typeface="Libre Baskerville"/>
                <a:ea typeface="Libre Baskerville"/>
                <a:cs typeface="Libre Baskerville"/>
                <a:sym typeface="Libre Baskerville"/>
              </a:rPr>
              <a:t>if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x</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i</a:t>
            </a:r>
            <a:r>
              <a:rPr b="0" i="1"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y</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i</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 </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j</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y</a:t>
            </a:r>
            <a:r>
              <a:rPr b="0" i="0" lang="en-US" sz="2000" u="none">
                <a:solidFill>
                  <a:srgbClr val="000000"/>
                </a:solidFill>
                <a:latin typeface="Libre Baskerville"/>
                <a:ea typeface="Libre Baskerville"/>
                <a:cs typeface="Libre Baskerville"/>
                <a:sym typeface="Libre Baskerville"/>
              </a:rPr>
              <a:t>))</a:t>
            </a:r>
            <a:endParaRPr/>
          </a:p>
        </p:txBody>
      </p:sp>
      <p:sp>
        <p:nvSpPr>
          <p:cNvPr id="1890" name="Google Shape;1890;p19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891" name="Google Shape;1891;p192"/>
          <p:cNvSpPr/>
          <p:nvPr/>
        </p:nvSpPr>
        <p:spPr>
          <a:xfrm rot="-5400000">
            <a:off x="3017837"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2" name="Google Shape;1892;p192"/>
          <p:cNvSpPr/>
          <p:nvPr/>
        </p:nvSpPr>
        <p:spPr>
          <a:xfrm rot="-5400000">
            <a:off x="4205287"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3" name="Google Shape;1893;p192"/>
          <p:cNvSpPr/>
          <p:nvPr/>
        </p:nvSpPr>
        <p:spPr>
          <a:xfrm rot="-5400000">
            <a:off x="5467350"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4" name="Google Shape;1894;p192"/>
          <p:cNvSpPr/>
          <p:nvPr/>
        </p:nvSpPr>
        <p:spPr>
          <a:xfrm rot="-5400000">
            <a:off x="2212975" y="4394200"/>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93"/>
          <p:cNvSpPr txBox="1"/>
          <p:nvPr>
            <p:ph idx="1" type="body"/>
          </p:nvPr>
        </p:nvSpPr>
        <p:spPr>
          <a:xfrm>
            <a:off x="971550" y="1295400"/>
            <a:ext cx="7162800" cy="33909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 - Example</a:t>
            </a:r>
            <a:endParaRPr/>
          </a:p>
          <a:p>
            <a:pPr indent="-228599" lvl="1" marL="547687" rtl="0" algn="l">
              <a:lnSpc>
                <a:spcPct val="100000"/>
              </a:lnSpc>
              <a:spcBef>
                <a:spcPts val="36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Assume EMP is fragmented as before and</a:t>
            </a:r>
            <a:endParaRPr/>
          </a:p>
          <a:p>
            <a:pPr indent="-228600" lvl="2" marL="822325" rtl="0" algn="l">
              <a:lnSpc>
                <a:spcPct val="100000"/>
              </a:lnSpc>
              <a:spcBef>
                <a:spcPts val="300"/>
              </a:spcBef>
              <a:spcAft>
                <a:spcPts val="0"/>
              </a:spcAft>
              <a:buSzPts val="1700"/>
              <a:buNone/>
            </a:pPr>
            <a:r>
              <a:rPr b="0" i="0" lang="en-US" sz="2000" u="none">
                <a:solidFill>
                  <a:schemeClr val="dk1"/>
                </a:solidFill>
                <a:latin typeface="Libre Baskerville"/>
                <a:ea typeface="Libre Baskerville"/>
                <a:cs typeface="Libre Baskerville"/>
                <a:sym typeface="Libre Baskerville"/>
              </a:rPr>
              <a:t>ASG</a:t>
            </a:r>
            <a:r>
              <a:rPr b="0" baseline="-25000" i="0" lang="en-US" sz="2000" u="none">
                <a:solidFill>
                  <a:schemeClr val="dk1"/>
                </a:solidFill>
                <a:latin typeface="Libre Baskerville"/>
                <a:ea typeface="Libre Baskerville"/>
                <a:cs typeface="Libre Baskerville"/>
                <a:sym typeface="Libre Baskerville"/>
              </a:rPr>
              <a:t>1</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σ</a:t>
            </a:r>
            <a:r>
              <a:rPr b="0" baseline="-25000" i="0" lang="en-US" sz="2000" u="none">
                <a:solidFill>
                  <a:schemeClr val="dk1"/>
                </a:solidFill>
                <a:latin typeface="Libre Baskerville"/>
                <a:ea typeface="Libre Baskerville"/>
                <a:cs typeface="Libre Baskerville"/>
                <a:sym typeface="Libre Baskerville"/>
              </a:rPr>
              <a:t>ENO ≤ "E3"</a:t>
            </a:r>
            <a:r>
              <a:rPr b="0" i="0" lang="en-US" sz="2000" u="none">
                <a:solidFill>
                  <a:schemeClr val="dk1"/>
                </a:solidFill>
                <a:latin typeface="Libre Baskerville"/>
                <a:ea typeface="Libre Baskerville"/>
                <a:cs typeface="Libre Baskerville"/>
                <a:sym typeface="Libre Baskerville"/>
              </a:rPr>
              <a:t>(ASG)</a:t>
            </a:r>
            <a:endParaRPr/>
          </a:p>
          <a:p>
            <a:pPr indent="-228600" lvl="2" marL="822325" rtl="0" algn="l">
              <a:lnSpc>
                <a:spcPct val="100000"/>
              </a:lnSpc>
              <a:spcBef>
                <a:spcPts val="300"/>
              </a:spcBef>
              <a:spcAft>
                <a:spcPts val="0"/>
              </a:spcAft>
              <a:buSzPts val="1700"/>
              <a:buNone/>
            </a:pPr>
            <a:r>
              <a:rPr b="0" i="0" lang="en-US" sz="2000" u="none">
                <a:solidFill>
                  <a:schemeClr val="dk1"/>
                </a:solidFill>
                <a:latin typeface="Libre Baskerville"/>
                <a:ea typeface="Libre Baskerville"/>
                <a:cs typeface="Libre Baskerville"/>
                <a:sym typeface="Libre Baskerville"/>
              </a:rPr>
              <a:t>ASG</a:t>
            </a:r>
            <a:r>
              <a:rPr b="0" baseline="-25000" i="0" lang="en-US" sz="2000" u="none">
                <a:solidFill>
                  <a:schemeClr val="dk1"/>
                </a:solidFill>
                <a:latin typeface="Libre Baskerville"/>
                <a:ea typeface="Libre Baskerville"/>
                <a:cs typeface="Libre Baskerville"/>
                <a:sym typeface="Libre Baskerville"/>
              </a:rPr>
              <a:t>2</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σ</a:t>
            </a:r>
            <a:r>
              <a:rPr b="0" baseline="-25000" i="0" lang="en-US" sz="2000" u="none">
                <a:solidFill>
                  <a:schemeClr val="dk1"/>
                </a:solidFill>
                <a:latin typeface="Libre Baskerville"/>
                <a:ea typeface="Libre Baskerville"/>
                <a:cs typeface="Libre Baskerville"/>
                <a:sym typeface="Libre Baskerville"/>
              </a:rPr>
              <a:t>ENO &gt; "E3"</a:t>
            </a:r>
            <a:r>
              <a:rPr b="0" i="0" lang="en-US" sz="2000" u="none">
                <a:solidFill>
                  <a:schemeClr val="dk1"/>
                </a:solidFill>
                <a:latin typeface="Libre Baskerville"/>
                <a:ea typeface="Libre Baskerville"/>
                <a:cs typeface="Libre Baskerville"/>
                <a:sym typeface="Libre Baskerville"/>
              </a:rPr>
              <a:t>(ASG)</a:t>
            </a:r>
            <a:endParaRPr/>
          </a:p>
          <a:p>
            <a:pPr indent="-228599" lvl="1" marL="547687" rtl="0" algn="l">
              <a:lnSpc>
                <a:spcPct val="100000"/>
              </a:lnSpc>
              <a:spcBef>
                <a:spcPts val="36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Consider the query</a:t>
            </a:r>
            <a:endParaRPr/>
          </a:p>
          <a:p>
            <a:pPr indent="-273050" lvl="0" marL="273050" rtl="0" algn="l">
              <a:lnSpc>
                <a:spcPct val="100000"/>
              </a:lnSpc>
              <a:spcBef>
                <a:spcPts val="300"/>
              </a:spcBef>
              <a:spcAft>
                <a:spcPts val="0"/>
              </a:spcAft>
              <a:buSzPts val="1530"/>
              <a:buNone/>
            </a:pPr>
            <a:r>
              <a:rPr b="1" i="0" lang="en-US" sz="1800" u="none">
                <a:solidFill>
                  <a:schemeClr val="dk1"/>
                </a:solidFill>
                <a:latin typeface="Courier New"/>
                <a:ea typeface="Courier New"/>
                <a:cs typeface="Courier New"/>
                <a:sym typeface="Courier New"/>
              </a:rPr>
              <a:t>			</a:t>
            </a:r>
            <a:r>
              <a:rPr b="1" i="0" lang="en-US" sz="2000" u="none">
                <a:solidFill>
                  <a:schemeClr val="dk1"/>
                </a:solidFill>
                <a:latin typeface="Courier New"/>
                <a:ea typeface="Courier New"/>
                <a:cs typeface="Courier New"/>
                <a:sym typeface="Courier New"/>
              </a:rPr>
              <a:t>SELECT</a:t>
            </a:r>
            <a:r>
              <a:rPr b="0" i="0" lang="en-US" sz="2000" u="none">
                <a:solidFill>
                  <a:schemeClr val="dk1"/>
                </a:solidFill>
                <a:latin typeface="Courier New"/>
                <a:ea typeface="Courier New"/>
                <a:cs typeface="Courier New"/>
                <a:sym typeface="Courier New"/>
              </a:rPr>
              <a:t>*</a:t>
            </a:r>
            <a:endParaRPr/>
          </a:p>
          <a:p>
            <a:pPr indent="-273050" lvl="0" marL="273050" rtl="0" algn="l">
              <a:lnSpc>
                <a:spcPct val="100000"/>
              </a:lnSpc>
              <a:spcBef>
                <a:spcPts val="300"/>
              </a:spcBef>
              <a:spcAft>
                <a:spcPts val="0"/>
              </a:spcAft>
              <a:buSzPts val="1700"/>
              <a:buNone/>
            </a:pPr>
            <a:r>
              <a:rPr b="1" i="0" lang="en-US" sz="2000" u="none">
                <a:solidFill>
                  <a:schemeClr val="dk1"/>
                </a:solidFill>
                <a:latin typeface="Courier New"/>
                <a:ea typeface="Courier New"/>
                <a:cs typeface="Courier New"/>
                <a:sym typeface="Courier New"/>
              </a:rPr>
              <a:t>			FROM</a:t>
            </a:r>
            <a:r>
              <a:rPr b="0" i="0" lang="en-US" sz="2000" u="none">
                <a:solidFill>
                  <a:schemeClr val="dk1"/>
                </a:solidFill>
                <a:latin typeface="Courier New"/>
                <a:ea typeface="Courier New"/>
                <a:cs typeface="Courier New"/>
                <a:sym typeface="Courier New"/>
              </a:rPr>
              <a:t>	EMP, ASG</a:t>
            </a:r>
            <a:endParaRPr/>
          </a:p>
          <a:p>
            <a:pPr indent="-273050" lvl="0" marL="273050" rtl="0" algn="l">
              <a:lnSpc>
                <a:spcPct val="100000"/>
              </a:lnSpc>
              <a:spcBef>
                <a:spcPts val="300"/>
              </a:spcBef>
              <a:spcAft>
                <a:spcPts val="0"/>
              </a:spcAft>
              <a:buSzPts val="1700"/>
              <a:buNone/>
            </a:pPr>
            <a:r>
              <a:rPr b="1" i="0" lang="en-US" sz="2000" u="none">
                <a:solidFill>
                  <a:schemeClr val="dk1"/>
                </a:solidFill>
                <a:latin typeface="Courier New"/>
                <a:ea typeface="Courier New"/>
                <a:cs typeface="Courier New"/>
                <a:sym typeface="Courier New"/>
              </a:rPr>
              <a:t>			WHERE</a:t>
            </a:r>
            <a:r>
              <a:rPr b="0" i="0" lang="en-US" sz="2000" u="none">
                <a:solidFill>
                  <a:schemeClr val="dk1"/>
                </a:solidFill>
                <a:latin typeface="Courier New"/>
                <a:ea typeface="Courier New"/>
                <a:cs typeface="Courier New"/>
                <a:sym typeface="Courier New"/>
              </a:rPr>
              <a:t>	EMP.ENO=ASG.ENO</a:t>
            </a:r>
            <a:endParaRPr/>
          </a:p>
        </p:txBody>
      </p:sp>
      <p:sp>
        <p:nvSpPr>
          <p:cNvPr id="1900" name="Google Shape;1900;p19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901" name="Google Shape;1901;p193"/>
          <p:cNvSpPr txBox="1"/>
          <p:nvPr/>
        </p:nvSpPr>
        <p:spPr>
          <a:xfrm>
            <a:off x="2614612" y="51689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02" name="Google Shape;1902;p193"/>
          <p:cNvSpPr txBox="1"/>
          <p:nvPr/>
        </p:nvSpPr>
        <p:spPr>
          <a:xfrm>
            <a:off x="6329362" y="52070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03" name="Google Shape;1903;p193"/>
          <p:cNvSpPr txBox="1"/>
          <p:nvPr/>
        </p:nvSpPr>
        <p:spPr>
          <a:xfrm>
            <a:off x="129540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04" name="Google Shape;1904;p193"/>
          <p:cNvSpPr txBox="1"/>
          <p:nvPr/>
        </p:nvSpPr>
        <p:spPr>
          <a:xfrm>
            <a:off x="247650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05" name="Google Shape;1905;p193"/>
          <p:cNvSpPr txBox="1"/>
          <p:nvPr/>
        </p:nvSpPr>
        <p:spPr>
          <a:xfrm>
            <a:off x="363855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sp>
        <p:nvSpPr>
          <p:cNvPr id="1906" name="Google Shape;1906;p193"/>
          <p:cNvSpPr txBox="1"/>
          <p:nvPr/>
        </p:nvSpPr>
        <p:spPr>
          <a:xfrm>
            <a:off x="5070475" y="60991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07" name="Google Shape;1907;p193"/>
          <p:cNvSpPr txBox="1"/>
          <p:nvPr/>
        </p:nvSpPr>
        <p:spPr>
          <a:xfrm>
            <a:off x="7261225" y="60991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08" name="Google Shape;1908;p193"/>
          <p:cNvCxnSpPr/>
          <p:nvPr/>
        </p:nvCxnSpPr>
        <p:spPr>
          <a:xfrm rot="10800000">
            <a:off x="2781300" y="5505450"/>
            <a:ext cx="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09" name="Google Shape;1909;p193"/>
          <p:cNvCxnSpPr/>
          <p:nvPr/>
        </p:nvCxnSpPr>
        <p:spPr>
          <a:xfrm flipH="1" rot="10800000">
            <a:off x="1606550" y="5524500"/>
            <a:ext cx="10160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0" name="Google Shape;1910;p193"/>
          <p:cNvCxnSpPr/>
          <p:nvPr/>
        </p:nvCxnSpPr>
        <p:spPr>
          <a:xfrm rot="10800000">
            <a:off x="2933700" y="5540375"/>
            <a:ext cx="10287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1" name="Google Shape;1911;p193"/>
          <p:cNvCxnSpPr/>
          <p:nvPr/>
        </p:nvCxnSpPr>
        <p:spPr>
          <a:xfrm flipH="1" rot="10800000">
            <a:off x="5419725" y="5505450"/>
            <a:ext cx="10160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2" name="Google Shape;1912;p193"/>
          <p:cNvCxnSpPr/>
          <p:nvPr/>
        </p:nvCxnSpPr>
        <p:spPr>
          <a:xfrm rot="10800000">
            <a:off x="6594475" y="5521325"/>
            <a:ext cx="10287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3" name="Google Shape;1913;p193"/>
          <p:cNvCxnSpPr/>
          <p:nvPr/>
        </p:nvCxnSpPr>
        <p:spPr>
          <a:xfrm flipH="1" rot="10800000">
            <a:off x="2768600" y="4629150"/>
            <a:ext cx="1816100" cy="571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4" name="Google Shape;1914;p193"/>
          <p:cNvCxnSpPr/>
          <p:nvPr/>
        </p:nvCxnSpPr>
        <p:spPr>
          <a:xfrm rot="10800000">
            <a:off x="4686300" y="4648200"/>
            <a:ext cx="1828800" cy="571500"/>
          </a:xfrm>
          <a:prstGeom prst="straightConnector1">
            <a:avLst/>
          </a:prstGeom>
          <a:noFill/>
          <a:ln cap="flat" cmpd="sng" w="12700">
            <a:solidFill>
              <a:schemeClr val="dk1"/>
            </a:solidFill>
            <a:prstDash val="solid"/>
            <a:miter lim="800000"/>
            <a:headEnd len="med" w="med" type="none"/>
            <a:tailEnd len="med" w="med" type="triangle"/>
          </a:ln>
        </p:spPr>
      </p:cxnSp>
      <p:grpSp>
        <p:nvGrpSpPr>
          <p:cNvPr id="1915" name="Google Shape;1915;p193"/>
          <p:cNvGrpSpPr/>
          <p:nvPr/>
        </p:nvGrpSpPr>
        <p:grpSpPr>
          <a:xfrm>
            <a:off x="4267200" y="4343400"/>
            <a:ext cx="685800" cy="271462"/>
            <a:chOff x="4080" y="2784"/>
            <a:chExt cx="432" cy="171"/>
          </a:xfrm>
        </p:grpSpPr>
        <p:sp>
          <p:nvSpPr>
            <p:cNvPr id="1916" name="Google Shape;1916;p193"/>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17" name="Google Shape;1917;p193"/>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398462" y="152400"/>
            <a:ext cx="8669337" cy="1125537"/>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2800"/>
              <a:buFont typeface="Century Schoolbook"/>
              <a:buNone/>
            </a:pPr>
            <a:r>
              <a:rPr b="0" i="0" lang="en-US" sz="2800" u="none">
                <a:solidFill>
                  <a:schemeClr val="dk2"/>
                </a:solidFill>
                <a:latin typeface="Century Schoolbook"/>
                <a:ea typeface="Century Schoolbook"/>
                <a:cs typeface="Century Schoolbook"/>
                <a:sym typeface="Century Schoolbook"/>
              </a:rPr>
              <a:t>What is a Distributed Database System?</a:t>
            </a:r>
            <a:endParaRPr/>
          </a:p>
        </p:txBody>
      </p:sp>
      <p:sp>
        <p:nvSpPr>
          <p:cNvPr id="415" name="Google Shape;415;p41"/>
          <p:cNvSpPr txBox="1"/>
          <p:nvPr>
            <p:ph idx="1" type="body"/>
          </p:nvPr>
        </p:nvSpPr>
        <p:spPr>
          <a:xfrm>
            <a:off x="457200" y="1066800"/>
            <a:ext cx="8229600" cy="4419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A distributed database (DDB) is a collection of multiple, </a:t>
            </a:r>
            <a:r>
              <a:rPr b="0" i="1" lang="en-US" sz="2400" u="none">
                <a:solidFill>
                  <a:schemeClr val="hlink"/>
                </a:solidFill>
                <a:latin typeface="Century Schoolbook"/>
                <a:ea typeface="Century Schoolbook"/>
                <a:cs typeface="Century Schoolbook"/>
                <a:sym typeface="Century Schoolbook"/>
              </a:rPr>
              <a:t>logically interrelated</a:t>
            </a:r>
            <a:r>
              <a:rPr b="0" i="1" lang="en-US" sz="2400" u="none">
                <a:solidFill>
                  <a:schemeClr val="dk1"/>
                </a:solidFill>
                <a:latin typeface="Century Schoolbook"/>
                <a:ea typeface="Century Schoolbook"/>
                <a:cs typeface="Century Schoolbook"/>
                <a:sym typeface="Century Schoolbook"/>
              </a:rPr>
              <a:t> </a:t>
            </a:r>
            <a:r>
              <a:rPr b="0" i="0" lang="en-US" sz="2400" u="none">
                <a:solidFill>
                  <a:schemeClr val="dk1"/>
                </a:solidFill>
                <a:latin typeface="Century Schoolbook"/>
                <a:ea typeface="Century Schoolbook"/>
                <a:cs typeface="Century Schoolbook"/>
                <a:sym typeface="Century Schoolbook"/>
              </a:rPr>
              <a:t>databases distributed over a </a:t>
            </a:r>
            <a:r>
              <a:rPr b="0" i="1" lang="en-US" sz="2400" u="none">
                <a:solidFill>
                  <a:schemeClr val="hlink"/>
                </a:solidFill>
                <a:latin typeface="Century Schoolbook"/>
                <a:ea typeface="Century Schoolbook"/>
                <a:cs typeface="Century Schoolbook"/>
                <a:sym typeface="Century Schoolbook"/>
              </a:rPr>
              <a:t>computer network</a:t>
            </a:r>
            <a:r>
              <a:rPr b="0" i="1" lang="en-US" sz="2400" u="none">
                <a:solidFill>
                  <a:schemeClr val="dk1"/>
                </a:solidFill>
                <a:latin typeface="Century Schoolbook"/>
                <a:ea typeface="Century Schoolbook"/>
                <a:cs typeface="Century Schoolbook"/>
                <a:sym typeface="Century Schoolbook"/>
              </a:rPr>
              <a:t>.</a:t>
            </a:r>
            <a:r>
              <a:rPr b="0" i="0" lang="en-US" sz="2400" u="none">
                <a:solidFill>
                  <a:schemeClr val="dk1"/>
                </a:solidFill>
                <a:latin typeface="Century Schoolbook"/>
                <a:ea typeface="Century Schoolbook"/>
                <a:cs typeface="Century Schoolbook"/>
                <a:sym typeface="Century Schoolbook"/>
              </a:rPr>
              <a:t> </a:t>
            </a:r>
            <a:endParaRPr/>
          </a:p>
          <a:p>
            <a:pPr indent="0" lvl="0" marL="0" marR="0" rtl="0" algn="l">
              <a:lnSpc>
                <a:spcPct val="90000"/>
              </a:lnSpc>
              <a:spcBef>
                <a:spcPts val="480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A distributed database management system (D–DBMS) is the software that manages the DDB and provides an access mechanism that makes this distribution </a:t>
            </a:r>
            <a:r>
              <a:rPr b="0" i="0" lang="en-US" sz="2400" u="none">
                <a:solidFill>
                  <a:schemeClr val="hlink"/>
                </a:solidFill>
                <a:latin typeface="Century Schoolbook"/>
                <a:ea typeface="Century Schoolbook"/>
                <a:cs typeface="Century Schoolbook"/>
                <a:sym typeface="Century Schoolbook"/>
              </a:rPr>
              <a:t>transparent</a:t>
            </a:r>
            <a:r>
              <a:rPr b="0" i="0" lang="en-US" sz="2400" u="none">
                <a:solidFill>
                  <a:schemeClr val="dk1"/>
                </a:solidFill>
                <a:latin typeface="Century Schoolbook"/>
                <a:ea typeface="Century Schoolbook"/>
                <a:cs typeface="Century Schoolbook"/>
                <a:sym typeface="Century Schoolbook"/>
              </a:rPr>
              <a:t> to the users. </a:t>
            </a:r>
            <a:endParaRPr/>
          </a:p>
          <a:p>
            <a:pPr indent="0" lvl="0" marL="0" marR="0" rtl="0" algn="l">
              <a:lnSpc>
                <a:spcPct val="90000"/>
              </a:lnSpc>
              <a:spcBef>
                <a:spcPts val="290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Distributed database system (DDBS) = DB + Communication</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9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 - Example </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Distribute join over unions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Apply the reduction rule</a:t>
            </a:r>
            <a:endParaRPr/>
          </a:p>
        </p:txBody>
      </p:sp>
      <p:sp>
        <p:nvSpPr>
          <p:cNvPr id="1923" name="Google Shape;1923;p19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924" name="Google Shape;1924;p194"/>
          <p:cNvSpPr txBox="1"/>
          <p:nvPr/>
        </p:nvSpPr>
        <p:spPr>
          <a:xfrm>
            <a:off x="4348162" y="3443287"/>
            <a:ext cx="4270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cxnSp>
        <p:nvCxnSpPr>
          <p:cNvPr id="1925" name="Google Shape;1925;p194"/>
          <p:cNvCxnSpPr/>
          <p:nvPr/>
        </p:nvCxnSpPr>
        <p:spPr>
          <a:xfrm flipH="1" rot="10800000">
            <a:off x="1854200" y="3905250"/>
            <a:ext cx="2501900" cy="857250"/>
          </a:xfrm>
          <a:prstGeom prst="straightConnector1">
            <a:avLst/>
          </a:prstGeom>
          <a:noFill/>
          <a:ln cap="flat" cmpd="sng" w="12700">
            <a:solidFill>
              <a:schemeClr val="dk1"/>
            </a:solidFill>
            <a:prstDash val="solid"/>
            <a:miter lim="800000"/>
            <a:headEnd len="med" w="med" type="none"/>
            <a:tailEnd len="med" w="med" type="triangle"/>
          </a:ln>
        </p:spPr>
      </p:cxnSp>
      <p:sp>
        <p:nvSpPr>
          <p:cNvPr id="1926" name="Google Shape;1926;p194"/>
          <p:cNvSpPr txBox="1"/>
          <p:nvPr/>
        </p:nvSpPr>
        <p:spPr>
          <a:xfrm>
            <a:off x="6096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27" name="Google Shape;1927;p194"/>
          <p:cNvSpPr txBox="1"/>
          <p:nvPr/>
        </p:nvSpPr>
        <p:spPr>
          <a:xfrm>
            <a:off x="22288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cxnSp>
        <p:nvCxnSpPr>
          <p:cNvPr id="1928" name="Google Shape;1928;p194"/>
          <p:cNvCxnSpPr/>
          <p:nvPr/>
        </p:nvCxnSpPr>
        <p:spPr>
          <a:xfrm flipH="1" rot="10800000">
            <a:off x="9969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29" name="Google Shape;1929;p194"/>
          <p:cNvCxnSpPr/>
          <p:nvPr/>
        </p:nvCxnSpPr>
        <p:spPr>
          <a:xfrm rot="10800000">
            <a:off x="18288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sp>
        <p:nvSpPr>
          <p:cNvPr id="1930" name="Google Shape;1930;p194"/>
          <p:cNvSpPr txBox="1"/>
          <p:nvPr/>
        </p:nvSpPr>
        <p:spPr>
          <a:xfrm>
            <a:off x="33782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31" name="Google Shape;1931;p194"/>
          <p:cNvSpPr txBox="1"/>
          <p:nvPr/>
        </p:nvSpPr>
        <p:spPr>
          <a:xfrm>
            <a:off x="49974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32" name="Google Shape;1932;p194"/>
          <p:cNvCxnSpPr/>
          <p:nvPr/>
        </p:nvCxnSpPr>
        <p:spPr>
          <a:xfrm flipH="1" rot="10800000">
            <a:off x="37655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3" name="Google Shape;1933;p194"/>
          <p:cNvCxnSpPr/>
          <p:nvPr/>
        </p:nvCxnSpPr>
        <p:spPr>
          <a:xfrm rot="10800000">
            <a:off x="45974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sp>
        <p:nvSpPr>
          <p:cNvPr id="1934" name="Google Shape;1934;p194"/>
          <p:cNvSpPr txBox="1"/>
          <p:nvPr/>
        </p:nvSpPr>
        <p:spPr>
          <a:xfrm>
            <a:off x="64008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sp>
        <p:nvSpPr>
          <p:cNvPr id="1935" name="Google Shape;1935;p194"/>
          <p:cNvSpPr txBox="1"/>
          <p:nvPr/>
        </p:nvSpPr>
        <p:spPr>
          <a:xfrm>
            <a:off x="80200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36" name="Google Shape;1936;p194"/>
          <p:cNvCxnSpPr/>
          <p:nvPr/>
        </p:nvCxnSpPr>
        <p:spPr>
          <a:xfrm flipH="1" rot="10800000">
            <a:off x="67881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7" name="Google Shape;1937;p194"/>
          <p:cNvCxnSpPr/>
          <p:nvPr/>
        </p:nvCxnSpPr>
        <p:spPr>
          <a:xfrm rot="10800000">
            <a:off x="76200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8" name="Google Shape;1938;p194"/>
          <p:cNvCxnSpPr/>
          <p:nvPr/>
        </p:nvCxnSpPr>
        <p:spPr>
          <a:xfrm rot="10800000">
            <a:off x="4838700" y="3905250"/>
            <a:ext cx="2514600" cy="8572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9" name="Google Shape;1939;p194"/>
          <p:cNvCxnSpPr/>
          <p:nvPr/>
        </p:nvCxnSpPr>
        <p:spPr>
          <a:xfrm rot="10800000">
            <a:off x="4572000" y="3905250"/>
            <a:ext cx="0" cy="914400"/>
          </a:xfrm>
          <a:prstGeom prst="straightConnector1">
            <a:avLst/>
          </a:prstGeom>
          <a:noFill/>
          <a:ln cap="flat" cmpd="sng" w="12700">
            <a:solidFill>
              <a:schemeClr val="dk1"/>
            </a:solidFill>
            <a:prstDash val="solid"/>
            <a:miter lim="800000"/>
            <a:headEnd len="med" w="med" type="none"/>
            <a:tailEnd len="med" w="med" type="triangle"/>
          </a:ln>
        </p:spPr>
      </p:cxnSp>
      <p:grpSp>
        <p:nvGrpSpPr>
          <p:cNvPr id="1940" name="Google Shape;1940;p194"/>
          <p:cNvGrpSpPr/>
          <p:nvPr/>
        </p:nvGrpSpPr>
        <p:grpSpPr>
          <a:xfrm>
            <a:off x="1524000" y="4876800"/>
            <a:ext cx="685800" cy="271462"/>
            <a:chOff x="4080" y="2784"/>
            <a:chExt cx="432" cy="171"/>
          </a:xfrm>
        </p:grpSpPr>
        <p:sp>
          <p:nvSpPr>
            <p:cNvPr id="1941" name="Google Shape;1941;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2" name="Google Shape;1942;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943" name="Google Shape;1943;p194"/>
          <p:cNvGrpSpPr/>
          <p:nvPr/>
        </p:nvGrpSpPr>
        <p:grpSpPr>
          <a:xfrm>
            <a:off x="4191000" y="4876800"/>
            <a:ext cx="685800" cy="271462"/>
            <a:chOff x="4080" y="2784"/>
            <a:chExt cx="432" cy="171"/>
          </a:xfrm>
        </p:grpSpPr>
        <p:sp>
          <p:nvSpPr>
            <p:cNvPr id="1944" name="Google Shape;1944;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5" name="Google Shape;1945;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946" name="Google Shape;1946;p194"/>
          <p:cNvGrpSpPr/>
          <p:nvPr/>
        </p:nvGrpSpPr>
        <p:grpSpPr>
          <a:xfrm>
            <a:off x="7162800" y="4876800"/>
            <a:ext cx="685800" cy="271462"/>
            <a:chOff x="4080" y="2784"/>
            <a:chExt cx="432" cy="171"/>
          </a:xfrm>
        </p:grpSpPr>
        <p:sp>
          <p:nvSpPr>
            <p:cNvPr id="1947" name="Google Shape;1947;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8" name="Google Shape;1948;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95"/>
          <p:cNvSpPr txBox="1"/>
          <p:nvPr>
            <p:ph idx="1" type="body"/>
          </p:nvPr>
        </p:nvSpPr>
        <p:spPr>
          <a:xfrm>
            <a:off x="552450" y="1352550"/>
            <a:ext cx="8039100" cy="32385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Find useless (not empty) intermediate relations</a:t>
            </a:r>
            <a:endParaRPr/>
          </a:p>
          <a:p>
            <a:pPr indent="0" lvl="1" marL="514350" rtl="0" algn="l">
              <a:lnSpc>
                <a:spcPct val="100000"/>
              </a:lnSpc>
              <a:spcBef>
                <a:spcPts val="600"/>
              </a:spcBef>
              <a:spcAft>
                <a:spcPts val="0"/>
              </a:spcAft>
              <a:buSzPts val="2040"/>
              <a:buNone/>
            </a:pPr>
            <a:r>
              <a:rPr b="0" i="0" lang="en-US" sz="2400" u="none">
                <a:solidFill>
                  <a:schemeClr val="dk1"/>
                </a:solidFill>
                <a:latin typeface="Libre Baskerville"/>
                <a:ea typeface="Libre Baskerville"/>
                <a:cs typeface="Libre Baskerville"/>
                <a:sym typeface="Libre Baskerville"/>
              </a:rPr>
              <a:t>Relation </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defined over attributes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baseline="-25000" i="1" lang="en-US" sz="2400" u="none">
                <a:solidFill>
                  <a:schemeClr val="dk1"/>
                </a:solidFill>
                <a:latin typeface="Libre Baskerville"/>
                <a:ea typeface="Libre Baskerville"/>
                <a:cs typeface="Libre Baskerville"/>
                <a:sym typeface="Libre Baskerville"/>
              </a:rPr>
              <a:t>n</a:t>
            </a:r>
            <a:r>
              <a:rPr b="0" i="0" lang="en-US" sz="2400" u="none">
                <a:solidFill>
                  <a:schemeClr val="dk1"/>
                </a:solidFill>
                <a:latin typeface="Libre Baskerville"/>
                <a:ea typeface="Libre Baskerville"/>
                <a:cs typeface="Libre Baskerville"/>
                <a:sym typeface="Libre Baskerville"/>
              </a:rPr>
              <a:t>} vertically fragmented as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Π</a:t>
            </a:r>
            <a:r>
              <a:rPr b="0" baseline="-25000" i="1" lang="en-US" sz="2400" u="none">
                <a:solidFill>
                  <a:schemeClr val="dk1"/>
                </a:solidFill>
                <a:latin typeface="Libre Baskerville"/>
                <a:ea typeface="Libre Baskerville"/>
                <a:cs typeface="Libre Baskerville"/>
                <a:sym typeface="Libre Baskerville"/>
              </a:rPr>
              <a:t>A</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where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a:t>
            </a:r>
            <a:endParaRPr/>
          </a:p>
          <a:p>
            <a:pPr indent="0" lvl="1" marL="514350" rtl="0" algn="l">
              <a:lnSpc>
                <a:spcPct val="100000"/>
              </a:lnSpc>
              <a:spcBef>
                <a:spcPts val="600"/>
              </a:spcBef>
              <a:spcAft>
                <a:spcPts val="0"/>
              </a:spcAft>
              <a:buSzPts val="1530"/>
              <a:buNone/>
            </a:pPr>
            <a:r>
              <a:rPr b="0" i="0" lang="en-US" sz="18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1" lang="en-US" sz="1800" u="none">
                <a:solidFill>
                  <a:schemeClr val="dk1"/>
                </a:solidFill>
                <a:latin typeface="Libre Baskerville"/>
                <a:ea typeface="Libre Baskerville"/>
                <a:cs typeface="Libre Baskerville"/>
                <a:sym typeface="Libre Baskerville"/>
              </a:rPr>
              <a:t>D,K</a:t>
            </a:r>
            <a:r>
              <a:rPr b="0" i="0" lang="en-US" sz="1800" u="none">
                <a:solidFill>
                  <a:schemeClr val="dk1"/>
                </a:solidFill>
                <a:latin typeface="Libre Baskerville"/>
                <a:ea typeface="Libre Baskerville"/>
                <a:cs typeface="Libre Baskerville"/>
                <a:sym typeface="Libre Baskerville"/>
              </a:rPr>
              <a:t>(</a:t>
            </a:r>
            <a:r>
              <a:rPr b="0" i="1" lang="en-US" sz="1800" u="none">
                <a:solidFill>
                  <a:schemeClr val="dk1"/>
                </a:solidFill>
                <a:latin typeface="Libre Baskerville"/>
                <a:ea typeface="Libre Baskerville"/>
                <a:cs typeface="Libre Baskerville"/>
                <a:sym typeface="Libre Baskerville"/>
              </a:rPr>
              <a:t>R</a:t>
            </a:r>
            <a:r>
              <a:rPr b="0" baseline="-25000" i="1" lang="en-US" sz="1800" u="none">
                <a:solidFill>
                  <a:schemeClr val="dk1"/>
                </a:solidFill>
                <a:latin typeface="Libre Baskerville"/>
                <a:ea typeface="Libre Baskerville"/>
                <a:cs typeface="Libre Baskerville"/>
                <a:sym typeface="Libre Baskerville"/>
              </a:rPr>
              <a:t>i</a:t>
            </a:r>
            <a:r>
              <a:rPr b="0" i="0" lang="en-US" sz="1800" u="none">
                <a:solidFill>
                  <a:schemeClr val="dk1"/>
                </a:solidFill>
                <a:latin typeface="Libre Baskerville"/>
                <a:ea typeface="Libre Baskerville"/>
                <a:cs typeface="Libre Baskerville"/>
                <a:sym typeface="Libre Baskerville"/>
              </a:rPr>
              <a:t>) is useless if the set of projection attributes </a:t>
            </a:r>
            <a:r>
              <a:rPr b="0" i="1" lang="en-US" sz="1800" u="none">
                <a:solidFill>
                  <a:schemeClr val="dk1"/>
                </a:solidFill>
                <a:latin typeface="Libre Baskerville"/>
                <a:ea typeface="Libre Baskerville"/>
                <a:cs typeface="Libre Baskerville"/>
                <a:sym typeface="Libre Baskerville"/>
              </a:rPr>
              <a:t>D</a:t>
            </a:r>
            <a:r>
              <a:rPr b="0" i="0" lang="en-US" sz="1800" u="none">
                <a:solidFill>
                  <a:schemeClr val="dk1"/>
                </a:solidFill>
                <a:latin typeface="Libre Baskerville"/>
                <a:ea typeface="Libre Baskerville"/>
                <a:cs typeface="Libre Baskerville"/>
                <a:sym typeface="Libre Baskerville"/>
              </a:rPr>
              <a:t> is not in </a:t>
            </a:r>
            <a:r>
              <a:rPr b="0" i="1" lang="en-US" sz="1800" u="none">
                <a:solidFill>
                  <a:schemeClr val="dk1"/>
                </a:solidFill>
                <a:latin typeface="Libre Baskerville"/>
                <a:ea typeface="Libre Baskerville"/>
                <a:cs typeface="Libre Baskerville"/>
                <a:sym typeface="Libre Baskerville"/>
              </a:rPr>
              <a:t>A</a:t>
            </a:r>
            <a:r>
              <a:rPr b="0" i="0" lang="en-US" sz="1800" u="none">
                <a:solidFill>
                  <a:schemeClr val="dk1"/>
                </a:solidFill>
                <a:latin typeface="Libre Baskerville"/>
                <a:ea typeface="Libre Baskerville"/>
                <a:cs typeface="Libre Baskerville"/>
                <a:sym typeface="Libre Baskerville"/>
              </a:rPr>
              <a:t>'</a:t>
            </a:r>
            <a:endParaRPr/>
          </a:p>
          <a:p>
            <a:pPr indent="0" lvl="1" marL="514350" rtl="0" algn="l">
              <a:lnSpc>
                <a:spcPct val="100000"/>
              </a:lnSpc>
              <a:spcBef>
                <a:spcPts val="600"/>
              </a:spcBef>
              <a:spcAft>
                <a:spcPts val="0"/>
              </a:spcAft>
              <a:buSzPts val="2040"/>
              <a:buNone/>
            </a:pPr>
            <a:r>
              <a:rPr b="0" i="0" lang="en-US" sz="2400" u="none">
                <a:solidFill>
                  <a:schemeClr val="dk1"/>
                </a:solidFill>
                <a:latin typeface="Libre Baskerville"/>
                <a:ea typeface="Libre Baskerville"/>
                <a:cs typeface="Libre Baskerville"/>
                <a:sym typeface="Libre Baskerville"/>
              </a:rPr>
              <a:t>Example: EMP</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0" lang="en-US" sz="2400" u="none">
                <a:solidFill>
                  <a:schemeClr val="dk1"/>
                </a:solidFill>
                <a:latin typeface="Libre Baskerville"/>
                <a:ea typeface="Libre Baskerville"/>
                <a:cs typeface="Libre Baskerville"/>
                <a:sym typeface="Libre Baskerville"/>
              </a:rPr>
              <a:t>ENO,ENAME </a:t>
            </a:r>
            <a:r>
              <a:rPr b="0" i="0" lang="en-US" sz="2400" u="none">
                <a:solidFill>
                  <a:schemeClr val="dk1"/>
                </a:solidFill>
                <a:latin typeface="Libre Baskerville"/>
                <a:ea typeface="Libre Baskerville"/>
                <a:cs typeface="Libre Baskerville"/>
                <a:sym typeface="Libre Baskerville"/>
              </a:rPr>
              <a:t>(EMP); EMP</a:t>
            </a:r>
            <a:r>
              <a:rPr b="0" baseline="-25000" i="0" lang="en-US" sz="2400" u="none">
                <a:solidFill>
                  <a:schemeClr val="dk1"/>
                </a:solidFill>
                <a:latin typeface="Libre Baskerville"/>
                <a:ea typeface="Libre Baskerville"/>
                <a:cs typeface="Libre Baskerville"/>
                <a:sym typeface="Libre Baskerville"/>
              </a:rPr>
              <a:t>2</a:t>
            </a:r>
            <a:r>
              <a:rPr b="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0" lang="en-US" sz="2400" u="none">
                <a:solidFill>
                  <a:schemeClr val="dk1"/>
                </a:solidFill>
                <a:latin typeface="Libre Baskerville"/>
                <a:ea typeface="Libre Baskerville"/>
                <a:cs typeface="Libre Baskerville"/>
                <a:sym typeface="Libre Baskerville"/>
              </a:rPr>
              <a:t>ENO,TITLE </a:t>
            </a:r>
            <a:r>
              <a:rPr b="0" i="0" lang="en-US" sz="2400" u="none">
                <a:solidFill>
                  <a:schemeClr val="dk1"/>
                </a:solidFill>
                <a:latin typeface="Libre Baskerville"/>
                <a:ea typeface="Libre Baskerville"/>
                <a:cs typeface="Libre Baskerville"/>
                <a:sym typeface="Libre Baskerville"/>
              </a:rPr>
              <a:t>(EMP)</a:t>
            </a:r>
            <a:endParaRPr/>
          </a:p>
          <a:p>
            <a:pPr indent="0" lvl="1" marL="514350" rtl="0" algn="l">
              <a:lnSpc>
                <a:spcPct val="100000"/>
              </a:lnSpc>
              <a:spcBef>
                <a:spcPts val="600"/>
              </a:spcBef>
              <a:spcAft>
                <a:spcPts val="0"/>
              </a:spcAft>
              <a:buSzPts val="2040"/>
              <a:buNone/>
            </a:pPr>
            <a:r>
              <a:rPr b="1" i="0" lang="en-US" sz="2400" u="none">
                <a:solidFill>
                  <a:schemeClr val="dk1"/>
                </a:solidFill>
                <a:latin typeface="Courier New"/>
                <a:ea typeface="Courier New"/>
                <a:cs typeface="Courier New"/>
                <a:sym typeface="Courier New"/>
              </a:rPr>
              <a:t>	SELECT</a:t>
            </a:r>
            <a:r>
              <a:rPr b="0" i="0" lang="en-US" sz="2400" u="none">
                <a:solidFill>
                  <a:schemeClr val="dk1"/>
                </a:solidFill>
                <a:latin typeface="Courier New"/>
                <a:ea typeface="Courier New"/>
                <a:cs typeface="Courier New"/>
                <a:sym typeface="Courier New"/>
              </a:rPr>
              <a:t>	ENAME</a:t>
            </a:r>
            <a:endParaRPr/>
          </a:p>
          <a:p>
            <a:pPr indent="0" lvl="1" marL="514350" rtl="0" algn="l">
              <a:lnSpc>
                <a:spcPct val="100000"/>
              </a:lnSpc>
              <a:spcBef>
                <a:spcPts val="600"/>
              </a:spcBef>
              <a:spcAft>
                <a:spcPts val="0"/>
              </a:spcAft>
              <a:buSzPts val="2040"/>
              <a:buNone/>
            </a:pPr>
            <a:r>
              <a:rPr b="1" i="0" lang="en-US" sz="2400" u="none">
                <a:solidFill>
                  <a:schemeClr val="dk1"/>
                </a:solidFill>
                <a:latin typeface="Courier New"/>
                <a:ea typeface="Courier New"/>
                <a:cs typeface="Courier New"/>
                <a:sym typeface="Courier New"/>
              </a:rPr>
              <a:t>	FROM</a:t>
            </a:r>
            <a:r>
              <a:rPr b="0" i="0" lang="en-US" sz="2400" u="none">
                <a:solidFill>
                  <a:schemeClr val="dk1"/>
                </a:solidFill>
                <a:latin typeface="Courier New"/>
                <a:ea typeface="Courier New"/>
                <a:cs typeface="Courier New"/>
                <a:sym typeface="Courier New"/>
              </a:rPr>
              <a:t>	EMP</a:t>
            </a:r>
            <a:endParaRPr/>
          </a:p>
        </p:txBody>
      </p:sp>
      <p:sp>
        <p:nvSpPr>
          <p:cNvPr id="1954" name="Google Shape;1954;p19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VF</a:t>
            </a:r>
            <a:endParaRPr/>
          </a:p>
        </p:txBody>
      </p:sp>
      <p:sp>
        <p:nvSpPr>
          <p:cNvPr id="1955" name="Google Shape;1955;p195"/>
          <p:cNvSpPr txBox="1"/>
          <p:nvPr/>
        </p:nvSpPr>
        <p:spPr>
          <a:xfrm>
            <a:off x="6272212" y="422751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956" name="Google Shape;1956;p195"/>
          <p:cNvSpPr txBox="1"/>
          <p:nvPr/>
        </p:nvSpPr>
        <p:spPr>
          <a:xfrm>
            <a:off x="6289675" y="601980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1</a:t>
            </a:r>
            <a:endParaRPr/>
          </a:p>
        </p:txBody>
      </p:sp>
      <p:cxnSp>
        <p:nvCxnSpPr>
          <p:cNvPr id="1957" name="Google Shape;1957;p195"/>
          <p:cNvCxnSpPr/>
          <p:nvPr/>
        </p:nvCxnSpPr>
        <p:spPr>
          <a:xfrm rot="10800000">
            <a:off x="6705600" y="4648200"/>
            <a:ext cx="0" cy="1390650"/>
          </a:xfrm>
          <a:prstGeom prst="straightConnector1">
            <a:avLst/>
          </a:prstGeom>
          <a:noFill/>
          <a:ln cap="flat" cmpd="sng" w="12700">
            <a:solidFill>
              <a:schemeClr val="dk1"/>
            </a:solidFill>
            <a:prstDash val="solid"/>
            <a:miter lim="800000"/>
            <a:headEnd len="med" w="med" type="none"/>
            <a:tailEnd len="med" w="med" type="triangle"/>
          </a:ln>
        </p:spPr>
      </p:cxnSp>
      <p:sp>
        <p:nvSpPr>
          <p:cNvPr id="1958" name="Google Shape;1958;p195"/>
          <p:cNvSpPr txBox="1"/>
          <p:nvPr/>
        </p:nvSpPr>
        <p:spPr>
          <a:xfrm>
            <a:off x="1774825" y="603885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1</a:t>
            </a:r>
            <a:endParaRPr/>
          </a:p>
        </p:txBody>
      </p:sp>
      <p:sp>
        <p:nvSpPr>
          <p:cNvPr id="1959" name="Google Shape;1959;p195"/>
          <p:cNvSpPr txBox="1"/>
          <p:nvPr/>
        </p:nvSpPr>
        <p:spPr>
          <a:xfrm>
            <a:off x="3756025" y="603885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2</a:t>
            </a:r>
            <a:endParaRPr/>
          </a:p>
        </p:txBody>
      </p:sp>
      <p:sp>
        <p:nvSpPr>
          <p:cNvPr id="1960" name="Google Shape;1960;p195"/>
          <p:cNvSpPr txBox="1"/>
          <p:nvPr/>
        </p:nvSpPr>
        <p:spPr>
          <a:xfrm>
            <a:off x="2754312" y="432276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cxnSp>
        <p:nvCxnSpPr>
          <p:cNvPr id="1961" name="Google Shape;1961;p195"/>
          <p:cNvCxnSpPr/>
          <p:nvPr/>
        </p:nvCxnSpPr>
        <p:spPr>
          <a:xfrm flipH="1" rot="10800000">
            <a:off x="2216150" y="5581650"/>
            <a:ext cx="730250" cy="4953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62" name="Google Shape;1962;p195"/>
          <p:cNvCxnSpPr/>
          <p:nvPr/>
        </p:nvCxnSpPr>
        <p:spPr>
          <a:xfrm rot="10800000">
            <a:off x="3371850" y="5581650"/>
            <a:ext cx="742950" cy="4953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63" name="Google Shape;1963;p195"/>
          <p:cNvCxnSpPr/>
          <p:nvPr/>
        </p:nvCxnSpPr>
        <p:spPr>
          <a:xfrm rot="10800000">
            <a:off x="3238500" y="4762500"/>
            <a:ext cx="0" cy="457200"/>
          </a:xfrm>
          <a:prstGeom prst="straightConnector1">
            <a:avLst/>
          </a:prstGeom>
          <a:noFill/>
          <a:ln cap="flat" cmpd="sng" w="12700">
            <a:solidFill>
              <a:schemeClr val="dk1"/>
            </a:solidFill>
            <a:prstDash val="solid"/>
            <a:miter lim="800000"/>
            <a:headEnd len="med" w="med" type="none"/>
            <a:tailEnd len="med" w="med" type="triangle"/>
          </a:ln>
        </p:spPr>
      </p:cxnSp>
      <p:sp>
        <p:nvSpPr>
          <p:cNvPr id="1964" name="Google Shape;1964;p195"/>
          <p:cNvSpPr txBox="1"/>
          <p:nvPr/>
        </p:nvSpPr>
        <p:spPr>
          <a:xfrm>
            <a:off x="4781550" y="4959350"/>
            <a:ext cx="920750" cy="758825"/>
          </a:xfrm>
          <a:prstGeom prst="rect">
            <a:avLst/>
          </a:prstGeom>
          <a:noFill/>
          <a:ln>
            <a:noFill/>
          </a:ln>
        </p:spPr>
        <p:txBody>
          <a:bodyPr anchorCtr="0" anchor="t" bIns="25400" lIns="63500" spcFirstLastPara="1" rIns="63500" wrap="square" tIns="25400">
            <a:spAutoFit/>
          </a:bodyPr>
          <a:lstStyle/>
          <a:p>
            <a:pPr indent="-228600" lvl="0" marL="228600" marR="0" rtl="0" algn="l">
              <a:lnSpc>
                <a:spcPct val="129000"/>
              </a:lnSpc>
              <a:spcBef>
                <a:spcPts val="0"/>
              </a:spcBef>
              <a:spcAft>
                <a:spcPts val="0"/>
              </a:spcAft>
              <a:buClr>
                <a:schemeClr val="dk1"/>
              </a:buClr>
              <a:buSzPts val="3600"/>
              <a:buFont typeface="Noto Sans Symbols"/>
              <a:buNone/>
            </a:pPr>
            <a:r>
              <a:rPr b="0" i="0" lang="en-US" sz="3600" u="none">
                <a:solidFill>
                  <a:schemeClr val="dk1"/>
                </a:solidFill>
                <a:latin typeface="Noto Sans Symbols"/>
                <a:ea typeface="Noto Sans Symbols"/>
                <a:cs typeface="Noto Sans Symbols"/>
                <a:sym typeface="Noto Sans Symbols"/>
              </a:rPr>
              <a:t>⇒</a:t>
            </a:r>
            <a:endParaRPr/>
          </a:p>
        </p:txBody>
      </p:sp>
      <p:grpSp>
        <p:nvGrpSpPr>
          <p:cNvPr id="1965" name="Google Shape;1965;p195"/>
          <p:cNvGrpSpPr/>
          <p:nvPr/>
        </p:nvGrpSpPr>
        <p:grpSpPr>
          <a:xfrm>
            <a:off x="2819400" y="5257800"/>
            <a:ext cx="685800" cy="271462"/>
            <a:chOff x="4080" y="2784"/>
            <a:chExt cx="432" cy="171"/>
          </a:xfrm>
        </p:grpSpPr>
        <p:sp>
          <p:nvSpPr>
            <p:cNvPr id="1966" name="Google Shape;1966;p195"/>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67" name="Google Shape;1967;p195"/>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96"/>
          <p:cNvSpPr txBox="1"/>
          <p:nvPr/>
        </p:nvSpPr>
        <p:spPr>
          <a:xfrm>
            <a:off x="609600" y="1409700"/>
            <a:ext cx="2419350" cy="482600"/>
          </a:xfrm>
          <a:prstGeom prst="rect">
            <a:avLst/>
          </a:prstGeom>
          <a:noFill/>
          <a:ln>
            <a:noFill/>
          </a:ln>
        </p:spPr>
        <p:txBody>
          <a:bodyPr anchorCtr="0" anchor="t" bIns="44450" lIns="90475" spcFirstLastPara="1" rIns="90475" wrap="square" tIns="44450">
            <a:noAutofit/>
          </a:bodyPr>
          <a:lstStyle/>
          <a:p>
            <a:pPr indent="0" lvl="0" marL="0" marR="0" rtl="0" algn="l">
              <a:lnSpc>
                <a:spcPct val="130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Generic query</a:t>
            </a:r>
            <a:endParaRPr/>
          </a:p>
        </p:txBody>
      </p:sp>
      <p:sp>
        <p:nvSpPr>
          <p:cNvPr id="1973" name="Google Shape;1973;p196"/>
          <p:cNvSpPr txBox="1"/>
          <p:nvPr/>
        </p:nvSpPr>
        <p:spPr>
          <a:xfrm>
            <a:off x="660400" y="3924300"/>
            <a:ext cx="2419350" cy="482600"/>
          </a:xfrm>
          <a:prstGeom prst="rect">
            <a:avLst/>
          </a:prstGeom>
          <a:noFill/>
          <a:ln>
            <a:noFill/>
          </a:ln>
        </p:spPr>
        <p:txBody>
          <a:bodyPr anchorCtr="0" anchor="t" bIns="44450" lIns="90475" spcFirstLastPara="1" rIns="90475" wrap="square" tIns="44450">
            <a:noAutofit/>
          </a:bodyPr>
          <a:lstStyle/>
          <a:p>
            <a:pPr indent="0" lvl="0" marL="0" marR="0" rtl="0" algn="l">
              <a:lnSpc>
                <a:spcPct val="130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Selections first</a:t>
            </a:r>
            <a:endParaRPr/>
          </a:p>
        </p:txBody>
      </p:sp>
      <p:sp>
        <p:nvSpPr>
          <p:cNvPr id="1974" name="Google Shape;1974;p19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DHF</a:t>
            </a:r>
            <a:endParaRPr/>
          </a:p>
        </p:txBody>
      </p:sp>
      <p:sp>
        <p:nvSpPr>
          <p:cNvPr id="1975" name="Google Shape;1975;p196"/>
          <p:cNvSpPr txBox="1"/>
          <p:nvPr/>
        </p:nvSpPr>
        <p:spPr>
          <a:xfrm>
            <a:off x="2430462" y="267335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76" name="Google Shape;1976;p196"/>
          <p:cNvSpPr txBox="1"/>
          <p:nvPr/>
        </p:nvSpPr>
        <p:spPr>
          <a:xfrm>
            <a:off x="6672262" y="26797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77" name="Google Shape;1977;p196"/>
          <p:cNvSpPr txBox="1"/>
          <p:nvPr/>
        </p:nvSpPr>
        <p:spPr>
          <a:xfrm>
            <a:off x="1371600" y="35337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78" name="Google Shape;1978;p196"/>
          <p:cNvSpPr txBox="1"/>
          <p:nvPr/>
        </p:nvSpPr>
        <p:spPr>
          <a:xfrm>
            <a:off x="5180012" y="1916112"/>
            <a:ext cx="181768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 </a:t>
            </a:r>
            <a:r>
              <a:rPr b="0" baseline="-25000" i="0" lang="en-US" sz="1800" u="none">
                <a:solidFill>
                  <a:srgbClr val="000000"/>
                </a:solidFill>
                <a:latin typeface="Arial"/>
                <a:ea typeface="Arial"/>
                <a:cs typeface="Arial"/>
                <a:sym typeface="Arial"/>
              </a:rPr>
              <a:t>TITLE=“Mech. Eng.”</a:t>
            </a:r>
            <a:endParaRPr/>
          </a:p>
        </p:txBody>
      </p:sp>
      <p:sp>
        <p:nvSpPr>
          <p:cNvPr id="1979" name="Google Shape;1979;p196"/>
          <p:cNvSpPr txBox="1"/>
          <p:nvPr/>
        </p:nvSpPr>
        <p:spPr>
          <a:xfrm>
            <a:off x="3219450" y="35337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sp>
        <p:nvSpPr>
          <p:cNvPr id="1980" name="Google Shape;1980;p196"/>
          <p:cNvSpPr txBox="1"/>
          <p:nvPr/>
        </p:nvSpPr>
        <p:spPr>
          <a:xfrm>
            <a:off x="5638800" y="35337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81" name="Google Shape;1981;p196"/>
          <p:cNvSpPr txBox="1"/>
          <p:nvPr/>
        </p:nvSpPr>
        <p:spPr>
          <a:xfrm>
            <a:off x="7448550" y="35337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cxnSp>
        <p:nvCxnSpPr>
          <p:cNvPr id="1982" name="Google Shape;1982;p196"/>
          <p:cNvCxnSpPr/>
          <p:nvPr/>
        </p:nvCxnSpPr>
        <p:spPr>
          <a:xfrm flipH="1" rot="10800000">
            <a:off x="1778000" y="295275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3" name="Google Shape;1983;p196"/>
          <p:cNvCxnSpPr/>
          <p:nvPr/>
        </p:nvCxnSpPr>
        <p:spPr>
          <a:xfrm rot="10800000">
            <a:off x="2781300" y="2952750"/>
            <a:ext cx="7429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4" name="Google Shape;1984;p196"/>
          <p:cNvCxnSpPr/>
          <p:nvPr/>
        </p:nvCxnSpPr>
        <p:spPr>
          <a:xfrm flipH="1" rot="10800000">
            <a:off x="5988050" y="297180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5" name="Google Shape;1985;p196"/>
          <p:cNvCxnSpPr/>
          <p:nvPr/>
        </p:nvCxnSpPr>
        <p:spPr>
          <a:xfrm rot="10800000">
            <a:off x="6991350" y="2971800"/>
            <a:ext cx="7429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6" name="Google Shape;1986;p196"/>
          <p:cNvCxnSpPr/>
          <p:nvPr/>
        </p:nvCxnSpPr>
        <p:spPr>
          <a:xfrm rot="10800000">
            <a:off x="6038850" y="2343150"/>
            <a:ext cx="7620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7" name="Google Shape;1987;p196"/>
          <p:cNvCxnSpPr/>
          <p:nvPr/>
        </p:nvCxnSpPr>
        <p:spPr>
          <a:xfrm rot="10800000">
            <a:off x="4914900" y="1752600"/>
            <a:ext cx="7620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8" name="Google Shape;1988;p196"/>
          <p:cNvCxnSpPr/>
          <p:nvPr/>
        </p:nvCxnSpPr>
        <p:spPr>
          <a:xfrm flipH="1" rot="10800000">
            <a:off x="2616200" y="1657350"/>
            <a:ext cx="1473200" cy="1066800"/>
          </a:xfrm>
          <a:prstGeom prst="straightConnector1">
            <a:avLst/>
          </a:prstGeom>
          <a:noFill/>
          <a:ln cap="flat" cmpd="sng" w="12700">
            <a:solidFill>
              <a:schemeClr val="dk1"/>
            </a:solidFill>
            <a:prstDash val="solid"/>
            <a:miter lim="800000"/>
            <a:headEnd len="med" w="med" type="none"/>
            <a:tailEnd len="med" w="med" type="triangle"/>
          </a:ln>
        </p:spPr>
      </p:cxnSp>
      <p:sp>
        <p:nvSpPr>
          <p:cNvPr id="1989" name="Google Shape;1989;p196"/>
          <p:cNvSpPr txBox="1"/>
          <p:nvPr/>
        </p:nvSpPr>
        <p:spPr>
          <a:xfrm>
            <a:off x="2544762" y="5103812"/>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90" name="Google Shape;1990;p196"/>
          <p:cNvSpPr txBox="1"/>
          <p:nvPr/>
        </p:nvSpPr>
        <p:spPr>
          <a:xfrm>
            <a:off x="1447800" y="60102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91" name="Google Shape;1991;p196"/>
          <p:cNvSpPr txBox="1"/>
          <p:nvPr/>
        </p:nvSpPr>
        <p:spPr>
          <a:xfrm>
            <a:off x="3295650" y="60102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92" name="Google Shape;1992;p196"/>
          <p:cNvCxnSpPr/>
          <p:nvPr/>
        </p:nvCxnSpPr>
        <p:spPr>
          <a:xfrm flipH="1" rot="10800000">
            <a:off x="1892300" y="542925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3" name="Google Shape;1993;p196"/>
          <p:cNvCxnSpPr/>
          <p:nvPr/>
        </p:nvCxnSpPr>
        <p:spPr>
          <a:xfrm rot="10800000">
            <a:off x="2895600" y="5429250"/>
            <a:ext cx="742950" cy="590550"/>
          </a:xfrm>
          <a:prstGeom prst="straightConnector1">
            <a:avLst/>
          </a:prstGeom>
          <a:noFill/>
          <a:ln cap="flat" cmpd="sng" w="12700">
            <a:solidFill>
              <a:schemeClr val="dk1"/>
            </a:solidFill>
            <a:prstDash val="solid"/>
            <a:miter lim="800000"/>
            <a:headEnd len="med" w="med" type="none"/>
            <a:tailEnd len="med" w="med" type="triangle"/>
          </a:ln>
        </p:spPr>
      </p:cxnSp>
      <p:sp>
        <p:nvSpPr>
          <p:cNvPr id="1994" name="Google Shape;1994;p196"/>
          <p:cNvSpPr txBox="1"/>
          <p:nvPr/>
        </p:nvSpPr>
        <p:spPr>
          <a:xfrm>
            <a:off x="6057900" y="60102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95" name="Google Shape;1995;p196"/>
          <p:cNvSpPr txBox="1"/>
          <p:nvPr/>
        </p:nvSpPr>
        <p:spPr>
          <a:xfrm>
            <a:off x="5561012" y="5073650"/>
            <a:ext cx="181768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 </a:t>
            </a:r>
            <a:r>
              <a:rPr b="0" baseline="-25000" i="0" lang="en-US" sz="1800" u="none">
                <a:solidFill>
                  <a:srgbClr val="000000"/>
                </a:solidFill>
                <a:latin typeface="Arial"/>
                <a:ea typeface="Arial"/>
                <a:cs typeface="Arial"/>
                <a:sym typeface="Arial"/>
              </a:rPr>
              <a:t>TITLE=“Mech. Eng.”</a:t>
            </a:r>
            <a:endParaRPr/>
          </a:p>
        </p:txBody>
      </p:sp>
      <p:cxnSp>
        <p:nvCxnSpPr>
          <p:cNvPr id="1996" name="Google Shape;1996;p196"/>
          <p:cNvCxnSpPr/>
          <p:nvPr/>
        </p:nvCxnSpPr>
        <p:spPr>
          <a:xfrm flipH="1" rot="10800000">
            <a:off x="2730500" y="4476750"/>
            <a:ext cx="139700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7" name="Google Shape;1997;p196"/>
          <p:cNvCxnSpPr/>
          <p:nvPr/>
        </p:nvCxnSpPr>
        <p:spPr>
          <a:xfrm rot="10800000">
            <a:off x="5010150" y="4533900"/>
            <a:ext cx="133350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8" name="Google Shape;1998;p196"/>
          <p:cNvCxnSpPr/>
          <p:nvPr/>
        </p:nvCxnSpPr>
        <p:spPr>
          <a:xfrm rot="10800000">
            <a:off x="6438900" y="5505450"/>
            <a:ext cx="0" cy="514350"/>
          </a:xfrm>
          <a:prstGeom prst="straightConnector1">
            <a:avLst/>
          </a:prstGeom>
          <a:noFill/>
          <a:ln cap="flat" cmpd="sng" w="12700">
            <a:solidFill>
              <a:schemeClr val="dk1"/>
            </a:solidFill>
            <a:prstDash val="solid"/>
            <a:miter lim="800000"/>
            <a:headEnd len="med" w="med" type="none"/>
            <a:tailEnd len="med" w="med" type="triangle"/>
          </a:ln>
        </p:spPr>
      </p:cxnSp>
      <p:grpSp>
        <p:nvGrpSpPr>
          <p:cNvPr id="1999" name="Google Shape;1999;p196"/>
          <p:cNvGrpSpPr/>
          <p:nvPr/>
        </p:nvGrpSpPr>
        <p:grpSpPr>
          <a:xfrm>
            <a:off x="4114800" y="1447800"/>
            <a:ext cx="685800" cy="271462"/>
            <a:chOff x="4080" y="2784"/>
            <a:chExt cx="432" cy="171"/>
          </a:xfrm>
        </p:grpSpPr>
        <p:sp>
          <p:nvSpPr>
            <p:cNvPr id="2000" name="Google Shape;2000;p196"/>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2001" name="Google Shape;2001;p196"/>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002" name="Google Shape;2002;p196"/>
          <p:cNvGrpSpPr/>
          <p:nvPr/>
        </p:nvGrpSpPr>
        <p:grpSpPr>
          <a:xfrm>
            <a:off x="4191000" y="4191000"/>
            <a:ext cx="685800" cy="271462"/>
            <a:chOff x="4080" y="2784"/>
            <a:chExt cx="432" cy="171"/>
          </a:xfrm>
        </p:grpSpPr>
        <p:sp>
          <p:nvSpPr>
            <p:cNvPr id="2003" name="Google Shape;2003;p196"/>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2004" name="Google Shape;2004;p196"/>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9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2010" name="Google Shape;2010;p197"/>
          <p:cNvPicPr preferRelativeResize="0"/>
          <p:nvPr>
            <p:ph idx="1" type="body"/>
          </p:nvPr>
        </p:nvPicPr>
        <p:blipFill rotWithShape="1">
          <a:blip r:embed="rId3">
            <a:alphaModFix/>
          </a:blip>
          <a:srcRect b="0" l="0" r="0" t="0"/>
          <a:stretch/>
        </p:blipFill>
        <p:spPr>
          <a:xfrm>
            <a:off x="685800" y="838200"/>
            <a:ext cx="7048500" cy="52578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98"/>
          <p:cNvSpPr txBox="1"/>
          <p:nvPr>
            <p:ph type="title"/>
          </p:nvPr>
        </p:nvSpPr>
        <p:spPr>
          <a:xfrm>
            <a:off x="352425" y="609600"/>
            <a:ext cx="8677275" cy="78105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2800"/>
              <a:buFont typeface="Bookman Old Style"/>
              <a:buNone/>
            </a:pPr>
            <a:r>
              <a:rPr b="1" i="0" lang="en-US" sz="2800" u="none">
                <a:solidFill>
                  <a:schemeClr val="dk2"/>
                </a:solidFill>
                <a:latin typeface="Bookman Old Style"/>
                <a:ea typeface="Bookman Old Style"/>
                <a:cs typeface="Bookman Old Style"/>
                <a:sym typeface="Bookman Old Style"/>
              </a:rPr>
              <a:t>Query Processing in Distributed Databases</a:t>
            </a:r>
            <a:endParaRPr/>
          </a:p>
        </p:txBody>
      </p:sp>
      <p:sp>
        <p:nvSpPr>
          <p:cNvPr id="2016" name="Google Shape;2016;p198"/>
          <p:cNvSpPr txBox="1"/>
          <p:nvPr>
            <p:ph idx="1" type="body"/>
          </p:nvPr>
        </p:nvSpPr>
        <p:spPr>
          <a:xfrm>
            <a:off x="838200" y="1600200"/>
            <a:ext cx="7961312" cy="428625"/>
          </a:xfrm>
          <a:prstGeom prst="rect">
            <a:avLst/>
          </a:prstGeom>
          <a:noFill/>
          <a:ln>
            <a:noFill/>
          </a:ln>
        </p:spPr>
        <p:txBody>
          <a:bodyPr anchorCtr="0" anchor="t" bIns="45700" lIns="91425" spcFirstLastPara="1" rIns="91425" wrap="square" tIns="45700">
            <a:noAutofit/>
          </a:bodyPr>
          <a:lstStyle/>
          <a:p>
            <a:pPr indent="-273050" lvl="0" marL="571500" rtl="0" algn="just">
              <a:lnSpc>
                <a:spcPct val="80000"/>
              </a:lnSpc>
              <a:spcBef>
                <a:spcPts val="0"/>
              </a:spcBef>
              <a:spcAft>
                <a:spcPts val="0"/>
              </a:spcAft>
              <a:buSzPts val="1530"/>
              <a:buNone/>
            </a:pPr>
            <a:r>
              <a:rPr b="1" i="0" lang="en-US" sz="1800" u="none">
                <a:solidFill>
                  <a:schemeClr val="dk1"/>
                </a:solidFill>
                <a:latin typeface="Bookman Old Style"/>
                <a:ea typeface="Bookman Old Style"/>
                <a:cs typeface="Bookman Old Style"/>
                <a:sym typeface="Bookman Old Style"/>
              </a:rPr>
              <a:t>Cost of transferring data (files and results) over the network.</a:t>
            </a:r>
            <a:endParaRPr/>
          </a:p>
        </p:txBody>
      </p:sp>
      <p:graphicFrame>
        <p:nvGraphicFramePr>
          <p:cNvPr id="2017" name="Google Shape;2017;p198"/>
          <p:cNvGraphicFramePr/>
          <p:nvPr/>
        </p:nvGraphicFramePr>
        <p:xfrm>
          <a:off x="838200" y="3582987"/>
          <a:ext cx="3000000" cy="3000000"/>
        </p:xfrm>
        <a:graphic>
          <a:graphicData uri="http://schemas.openxmlformats.org/drawingml/2006/table">
            <a:tbl>
              <a:tblPr>
                <a:noFill/>
                <a:tableStyleId>{0A57D902-F366-46F8-9BA7-D571FCFC4296}</a:tableStyleId>
              </a:tblPr>
              <a:tblGrid>
                <a:gridCol w="814375"/>
                <a:gridCol w="696900"/>
                <a:gridCol w="828675"/>
                <a:gridCol w="604825"/>
                <a:gridCol w="720725"/>
                <a:gridCol w="949325"/>
                <a:gridCol w="600075"/>
                <a:gridCol w="828675"/>
                <a:gridCol w="1054100"/>
                <a:gridCol w="750875"/>
              </a:tblGrid>
              <a:tr h="579425">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Fname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Minit</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Lname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sng" cap="none" strike="noStrike">
                          <a:solidFill>
                            <a:schemeClr val="dk2"/>
                          </a:solidFill>
                          <a:latin typeface="Arial"/>
                          <a:ea typeface="Arial"/>
                          <a:cs typeface="Arial"/>
                          <a:sym typeface="Arial"/>
                        </a:rPr>
                        <a:t>SSN</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Bdate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Address</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Sex</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Salary</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Superssn</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Dno</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2018" name="Google Shape;2018;p198"/>
          <p:cNvSpPr txBox="1"/>
          <p:nvPr/>
        </p:nvSpPr>
        <p:spPr>
          <a:xfrm>
            <a:off x="1143000" y="2209800"/>
            <a:ext cx="7440612" cy="7016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This cost is usually high so some optimization is necessary.</a:t>
            </a:r>
            <a:endParaRPr/>
          </a:p>
          <a:p>
            <a:pPr indent="0" lvl="0" marL="0" marR="0" rtl="0" algn="l">
              <a:lnSpc>
                <a:spcPct val="90000"/>
              </a:lnSpc>
              <a:spcBef>
                <a:spcPts val="40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Example relations: Employee at site 1 and Department at Site 2</a:t>
            </a:r>
            <a:endParaRPr/>
          </a:p>
        </p:txBody>
      </p:sp>
      <p:graphicFrame>
        <p:nvGraphicFramePr>
          <p:cNvPr id="2019" name="Google Shape;2019;p198"/>
          <p:cNvGraphicFramePr/>
          <p:nvPr/>
        </p:nvGraphicFramePr>
        <p:xfrm>
          <a:off x="1905000" y="4575175"/>
          <a:ext cx="3000000" cy="3000000"/>
        </p:xfrm>
        <a:graphic>
          <a:graphicData uri="http://schemas.openxmlformats.org/drawingml/2006/table">
            <a:tbl>
              <a:tblPr>
                <a:noFill/>
                <a:tableStyleId>{0A57D902-F366-46F8-9BA7-D571FCFC4296}</a:tableStyleId>
              </a:tblPr>
              <a:tblGrid>
                <a:gridCol w="938200"/>
                <a:gridCol w="1169975"/>
                <a:gridCol w="1089025"/>
                <a:gridCol w="1517650"/>
              </a:tblGrid>
              <a:tr h="342900">
                <a:tc>
                  <a:txBody>
                    <a:bodyPr/>
                    <a:lstStyle/>
                    <a:p>
                      <a:pPr indent="-342900" lvl="0" marL="34290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Dname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Dnumber</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Mgrssn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Mgrstartdate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020" name="Google Shape;2020;p198"/>
          <p:cNvSpPr txBox="1"/>
          <p:nvPr/>
        </p:nvSpPr>
        <p:spPr>
          <a:xfrm>
            <a:off x="1219200" y="3048000"/>
            <a:ext cx="69945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Employee at site 1.  10, 000 rows.  Row size = 100 bytes.  Table size = 10</a:t>
            </a:r>
            <a:r>
              <a:rPr b="1" baseline="30000" i="0" lang="en-US" sz="1600" u="none">
                <a:solidFill>
                  <a:schemeClr val="dk2"/>
                </a:solidFill>
                <a:latin typeface="Times New Roman"/>
                <a:ea typeface="Times New Roman"/>
                <a:cs typeface="Times New Roman"/>
                <a:sym typeface="Times New Roman"/>
              </a:rPr>
              <a:t>6</a:t>
            </a:r>
            <a:r>
              <a:rPr b="1" i="0" lang="en-US" sz="1600" u="none">
                <a:solidFill>
                  <a:schemeClr val="dk2"/>
                </a:solidFill>
                <a:latin typeface="Times New Roman"/>
                <a:ea typeface="Times New Roman"/>
                <a:cs typeface="Times New Roman"/>
                <a:sym typeface="Times New Roman"/>
              </a:rPr>
              <a:t> bytes.</a:t>
            </a:r>
            <a:endParaRPr/>
          </a:p>
        </p:txBody>
      </p:sp>
      <p:sp>
        <p:nvSpPr>
          <p:cNvPr id="2021" name="Google Shape;2021;p198"/>
          <p:cNvSpPr txBox="1"/>
          <p:nvPr/>
        </p:nvSpPr>
        <p:spPr>
          <a:xfrm>
            <a:off x="1295400" y="4267200"/>
            <a:ext cx="68961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Department at Site 2. 100 rows.  Row size = 35 bytes.  Table size = 3500 bytes.</a:t>
            </a:r>
            <a:endParaRPr/>
          </a:p>
        </p:txBody>
      </p:sp>
      <p:sp>
        <p:nvSpPr>
          <p:cNvPr id="2022" name="Google Shape;2022;p198"/>
          <p:cNvSpPr txBox="1"/>
          <p:nvPr/>
        </p:nvSpPr>
        <p:spPr>
          <a:xfrm>
            <a:off x="1169987" y="5184775"/>
            <a:ext cx="6627812" cy="106997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Q:	For each employee, retrieve employee name and department nameWhere the employee works.</a:t>
            </a:r>
            <a:endParaRPr/>
          </a:p>
          <a:p>
            <a:pPr indent="-457200" lvl="0" marL="457200" marR="0" rtl="0" algn="just">
              <a:lnSpc>
                <a:spcPct val="100000"/>
              </a:lnSpc>
              <a:spcBef>
                <a:spcPts val="0"/>
              </a:spcBef>
              <a:spcAft>
                <a:spcPts val="0"/>
              </a:spcAft>
              <a:buClr>
                <a:schemeClr val="dk1"/>
              </a:buClr>
              <a:buSzPts val="1600"/>
              <a:buFont typeface="Arial"/>
              <a:buNone/>
            </a:pPr>
            <a:r>
              <a:t/>
            </a:r>
            <a:endParaRPr b="1" i="0" sz="1600" u="none">
              <a:solidFill>
                <a:schemeClr val="dk2"/>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Q: Π</a:t>
            </a:r>
            <a:r>
              <a:rPr b="1" baseline="-25000" i="0" lang="en-US" sz="1600" u="none">
                <a:solidFill>
                  <a:schemeClr val="dk2"/>
                </a:solidFill>
                <a:latin typeface="Times New Roman"/>
                <a:ea typeface="Times New Roman"/>
                <a:cs typeface="Times New Roman"/>
                <a:sym typeface="Times New Roman"/>
              </a:rPr>
              <a:t>Fname,Lname,Dname</a:t>
            </a:r>
            <a:r>
              <a:rPr b="1" i="0" lang="en-US" sz="1600" u="none">
                <a:solidFill>
                  <a:schemeClr val="dk2"/>
                </a:solidFill>
                <a:latin typeface="Times New Roman"/>
                <a:ea typeface="Times New Roman"/>
                <a:cs typeface="Times New Roman"/>
                <a:sym typeface="Times New Roman"/>
              </a:rPr>
              <a:t> (Employee      </a:t>
            </a:r>
            <a:r>
              <a:rPr b="1" baseline="-25000" i="0" lang="en-US" sz="1600" u="none">
                <a:solidFill>
                  <a:schemeClr val="dk2"/>
                </a:solidFill>
                <a:latin typeface="Times New Roman"/>
                <a:ea typeface="Times New Roman"/>
                <a:cs typeface="Times New Roman"/>
                <a:sym typeface="Times New Roman"/>
              </a:rPr>
              <a:t>Dno = Dnumber</a:t>
            </a:r>
            <a:r>
              <a:rPr b="1" i="0" lang="en-US" sz="1600" u="none">
                <a:solidFill>
                  <a:schemeClr val="dk2"/>
                </a:solidFill>
                <a:latin typeface="Times New Roman"/>
                <a:ea typeface="Times New Roman"/>
                <a:cs typeface="Times New Roman"/>
                <a:sym typeface="Times New Roman"/>
              </a:rPr>
              <a:t> Department) </a:t>
            </a:r>
            <a:endParaRPr/>
          </a:p>
        </p:txBody>
      </p:sp>
      <p:pic>
        <p:nvPicPr>
          <p:cNvPr id="2023" name="Google Shape;2023;p198"/>
          <p:cNvPicPr preferRelativeResize="0"/>
          <p:nvPr/>
        </p:nvPicPr>
        <p:blipFill rotWithShape="1">
          <a:blip r:embed="rId3">
            <a:alphaModFix/>
          </a:blip>
          <a:srcRect b="0" l="0" r="0" t="0"/>
          <a:stretch/>
        </p:blipFill>
        <p:spPr>
          <a:xfrm>
            <a:off x="4095750" y="5972175"/>
            <a:ext cx="207962" cy="2095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199"/>
          <p:cNvSpPr txBox="1"/>
          <p:nvPr>
            <p:ph type="title"/>
          </p:nvPr>
        </p:nvSpPr>
        <p:spPr>
          <a:xfrm>
            <a:off x="457200" y="0"/>
            <a:ext cx="8229600" cy="14176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400"/>
              <a:buFont typeface="Libre Franklin"/>
              <a:buNone/>
            </a:pPr>
            <a:r>
              <a:rPr b="0" i="0" lang="en-US" sz="14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
        <p:nvSpPr>
          <p:cNvPr id="2029" name="Google Shape;2029;p19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Factor which effects query processing</a:t>
            </a:r>
            <a:endParaRPr/>
          </a:p>
          <a:p>
            <a:pPr indent="-228599" lvl="1" marL="547687" rtl="0" algn="l">
              <a:lnSpc>
                <a:spcPct val="90000"/>
              </a:lnSpc>
              <a:spcBef>
                <a:spcPts val="300"/>
              </a:spcBef>
              <a:spcAft>
                <a:spcPts val="0"/>
              </a:spcAft>
              <a:buClr>
                <a:schemeClr val="accent2"/>
              </a:buClr>
              <a:buSzPts val="1700"/>
              <a:buChar char="•"/>
            </a:pPr>
            <a:r>
              <a:rPr b="0" i="0" lang="en-US" sz="2000" u="none">
                <a:solidFill>
                  <a:schemeClr val="dk1"/>
                </a:solidFill>
                <a:latin typeface="Libre Baskerville"/>
                <a:ea typeface="Libre Baskerville"/>
                <a:cs typeface="Libre Baskerville"/>
                <a:sym typeface="Libre Baskerville"/>
              </a:rPr>
              <a:t>The cost of transferring data over the network.</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Goal of query processing</a:t>
            </a:r>
            <a:endParaRPr/>
          </a:p>
          <a:p>
            <a:pPr indent="-228599" lvl="1" marL="547687" rtl="0" algn="l">
              <a:lnSpc>
                <a:spcPct val="90000"/>
              </a:lnSpc>
              <a:spcBef>
                <a:spcPts val="300"/>
              </a:spcBef>
              <a:spcAft>
                <a:spcPts val="0"/>
              </a:spcAft>
              <a:buClr>
                <a:schemeClr val="accent2"/>
              </a:buClr>
              <a:buSzPts val="1700"/>
              <a:buChar char="•"/>
            </a:pPr>
            <a:r>
              <a:rPr b="0" i="0" lang="en-US" sz="2000" u="none">
                <a:solidFill>
                  <a:schemeClr val="dk1"/>
                </a:solidFill>
                <a:latin typeface="Libre Baskerville"/>
                <a:ea typeface="Libre Baskerville"/>
                <a:cs typeface="Libre Baskerville"/>
                <a:sym typeface="Libre Baskerville"/>
              </a:rPr>
              <a:t>The goal of reducing the amount of data transfer in choosing a distributed query execution strategy.</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Eg : At site 1:</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Employee</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(Fname,Lname,SSN,Address,Superssn,Dno)</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10,000 records each record is 100 bytes long</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SSN field is 9 bytes long ,Fname field is 15bytes</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Dno field is 4 bytes long, Lname field is 15 bytes long</a:t>
            </a:r>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00"/>
          <p:cNvSpPr txBox="1"/>
          <p:nvPr>
            <p:ph idx="1" type="body"/>
          </p:nvPr>
        </p:nvSpPr>
        <p:spPr>
          <a:xfrm>
            <a:off x="457200" y="1600200"/>
            <a:ext cx="8686800" cy="4530725"/>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Site 2:</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Department</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a:t>
            </a:r>
            <a:r>
              <a:rPr b="0" i="0" lang="en-US" sz="2400" u="none">
                <a:solidFill>
                  <a:schemeClr val="dk1"/>
                </a:solidFill>
                <a:latin typeface="Libre Baskerville"/>
                <a:ea typeface="Libre Baskerville"/>
                <a:cs typeface="Libre Baskerville"/>
                <a:sym typeface="Libre Baskerville"/>
              </a:rPr>
              <a:t>Dname,Dnumber,MGRSSN,MGRSTARTDATE)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100 records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Each record is 35 bytes long</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Dnumber field is 4 bytes long,Dname field is 10 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MGRSSN field is 9 bytes long</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Suppose you ask a query </a:t>
            </a:r>
            <a:endParaRPr/>
          </a:p>
          <a:p>
            <a:pPr indent="-273050" lvl="0" marL="273050" rtl="0" algn="l">
              <a:lnSpc>
                <a:spcPct val="8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Q:	For each employee, retrieve employee name and department name Where the employee works.</a:t>
            </a:r>
            <a:endParaRPr/>
          </a:p>
          <a:p>
            <a:pPr indent="-273050" lvl="0" marL="273050" rtl="0" algn="l">
              <a:lnSpc>
                <a:spcPct val="80000"/>
              </a:lnSpc>
              <a:spcBef>
                <a:spcPts val="500"/>
              </a:spcBef>
              <a:spcAft>
                <a:spcPts val="0"/>
              </a:spcAft>
              <a:buSzPts val="2040"/>
              <a:buNone/>
            </a:pPr>
            <a:r>
              <a:rPr b="1" i="0" lang="en-US" sz="2400" u="none">
                <a:solidFill>
                  <a:schemeClr val="dk2"/>
                </a:solidFill>
                <a:latin typeface="Libre Baskerville"/>
                <a:ea typeface="Libre Baskerville"/>
                <a:cs typeface="Libre Baskerville"/>
                <a:sym typeface="Libre Baskerville"/>
              </a:rPr>
              <a:t>Q: Π</a:t>
            </a:r>
            <a:r>
              <a:rPr b="1" baseline="-25000" i="0" lang="en-US" sz="2400" u="none">
                <a:solidFill>
                  <a:schemeClr val="dk2"/>
                </a:solidFill>
                <a:latin typeface="Libre Baskerville"/>
                <a:ea typeface="Libre Baskerville"/>
                <a:cs typeface="Libre Baskerville"/>
                <a:sym typeface="Libre Baskerville"/>
              </a:rPr>
              <a:t>Fname,Lname,Dname</a:t>
            </a:r>
            <a:r>
              <a:rPr b="1" i="0" lang="en-US" sz="2400" u="none">
                <a:solidFill>
                  <a:schemeClr val="dk2"/>
                </a:solidFill>
                <a:latin typeface="Libre Baskerville"/>
                <a:ea typeface="Libre Baskerville"/>
                <a:cs typeface="Libre Baskerville"/>
                <a:sym typeface="Libre Baskerville"/>
              </a:rPr>
              <a:t> (Employee      </a:t>
            </a:r>
            <a:r>
              <a:rPr b="1" baseline="-25000" i="0" lang="en-US" sz="2400" u="none">
                <a:solidFill>
                  <a:schemeClr val="dk2"/>
                </a:solidFill>
                <a:latin typeface="Libre Baskerville"/>
                <a:ea typeface="Libre Baskerville"/>
                <a:cs typeface="Libre Baskerville"/>
                <a:sym typeface="Libre Baskerville"/>
              </a:rPr>
              <a:t>Dno = Dnumber</a:t>
            </a:r>
            <a:r>
              <a:rPr b="1" i="0" lang="en-US" sz="2400" u="none">
                <a:solidFill>
                  <a:schemeClr val="dk2"/>
                </a:solidFill>
                <a:latin typeface="Libre Baskerville"/>
                <a:ea typeface="Libre Baskerville"/>
                <a:cs typeface="Libre Baskerville"/>
                <a:sym typeface="Libre Baskerville"/>
              </a:rPr>
              <a:t> Department)</a:t>
            </a:r>
            <a:endParaRPr/>
          </a:p>
          <a:p>
            <a:pPr indent="-273050" lvl="0" marL="273050" rtl="0" algn="l">
              <a:lnSpc>
                <a:spcPct val="80000"/>
              </a:lnSpc>
              <a:spcBef>
                <a:spcPts val="500"/>
              </a:spcBef>
              <a:spcAft>
                <a:spcPts val="0"/>
              </a:spcAft>
              <a:buSzPts val="2040"/>
              <a:buNone/>
            </a:pPr>
            <a:r>
              <a:rPr b="1" i="0" lang="en-US" sz="2400" u="none">
                <a:solidFill>
                  <a:schemeClr val="dk2"/>
                </a:solidFill>
                <a:latin typeface="Libre Baskerville"/>
                <a:ea typeface="Libre Baskerville"/>
                <a:cs typeface="Libre Baskerville"/>
                <a:sym typeface="Libre Baskerville"/>
              </a:rPr>
              <a:t> </a:t>
            </a:r>
            <a:endParaRPr/>
          </a:p>
          <a:p>
            <a:pPr indent="-273050" lvl="0" marL="273050" rtl="0" algn="just">
              <a:lnSpc>
                <a:spcPct val="100000"/>
              </a:lnSpc>
              <a:spcBef>
                <a:spcPts val="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
        <p:nvSpPr>
          <p:cNvPr id="2035" name="Google Shape;2035;p200"/>
          <p:cNvSpPr txBox="1"/>
          <p:nvPr>
            <p:ph type="title"/>
          </p:nvPr>
        </p:nvSpPr>
        <p:spPr>
          <a:xfrm>
            <a:off x="457200" y="-609600"/>
            <a:ext cx="8229600" cy="2057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01"/>
          <p:cNvSpPr txBox="1"/>
          <p:nvPr>
            <p:ph type="title"/>
          </p:nvPr>
        </p:nvSpPr>
        <p:spPr>
          <a:xfrm>
            <a:off x="609600" y="0"/>
            <a:ext cx="8991600" cy="14478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
        <p:nvSpPr>
          <p:cNvPr id="2041" name="Google Shape;2041;p201"/>
          <p:cNvSpPr txBox="1"/>
          <p:nvPr>
            <p:ph idx="1" type="body"/>
          </p:nvPr>
        </p:nvSpPr>
        <p:spPr>
          <a:xfrm>
            <a:off x="228600" y="1524000"/>
            <a:ext cx="9144000" cy="50292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The result of this query will select 10,000 record assuming that </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every employee is related to a department.</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Each record in the query result will be of 40 bytes long.</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This query is submitted at site 3 (result site)</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There are three different strategies for executing this distributed query</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1) Transfer both the employee and the department relations to the result site and form a join at site 3.In this case a total of 1,000,000+3500=1,003,500 bytes must be transferred .</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2) Transfer the Employee to site 2, execute the join at site 2, and send the result to site 3.The size of the query is 40*10,000=400,000 bytes, so 400,000+1,000,000=1,400,000 bytes must be transferred.</a:t>
            </a:r>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0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3) Transfer the Department relation to site 1,execute the join at site 1 and send the result to site 3.In this case 400,000+3500=403,500 bytes must be transferred.</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To minimize the amount of data transfer we should use the strategy 3.</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So we should select the strategy for which the data transfer is minimum.</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
        <p:nvSpPr>
          <p:cNvPr id="2047" name="Google Shape;2047;p202"/>
          <p:cNvSpPr txBox="1"/>
          <p:nvPr>
            <p:ph type="title"/>
          </p:nvPr>
        </p:nvSpPr>
        <p:spPr>
          <a:xfrm>
            <a:off x="533400" y="0"/>
            <a:ext cx="8153400" cy="1295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03"/>
          <p:cNvSpPr txBox="1"/>
          <p:nvPr>
            <p:ph type="title"/>
          </p:nvPr>
        </p:nvSpPr>
        <p:spPr>
          <a:xfrm>
            <a:off x="838200" y="152400"/>
            <a:ext cx="7772400" cy="7921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1" lang="en-US" sz="3200" u="none">
                <a:solidFill>
                  <a:schemeClr val="dk2"/>
                </a:solidFill>
                <a:latin typeface="Libre Franklin"/>
                <a:ea typeface="Libre Franklin"/>
                <a:cs typeface="Libre Franklin"/>
                <a:sym typeface="Libre Franklin"/>
              </a:rPr>
              <a:t>Distributed Query Processing Using Semijoin</a:t>
            </a:r>
            <a:endParaRPr/>
          </a:p>
        </p:txBody>
      </p:sp>
      <p:sp>
        <p:nvSpPr>
          <p:cNvPr id="2053" name="Google Shape;2053;p203"/>
          <p:cNvSpPr txBox="1"/>
          <p:nvPr>
            <p:ph idx="1" type="body"/>
          </p:nvPr>
        </p:nvSpPr>
        <p:spPr>
          <a:xfrm>
            <a:off x="838200" y="914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   Goal: To reduce the number of tuples in a relation before transferring it to another site.</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Eg: For Q (previous query)</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1) Project the join attributes of Department at site 2, and transfer them to site 1</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 Pro </a:t>
            </a:r>
            <a:r>
              <a:rPr b="0" baseline="-25000" i="0" lang="en-US" sz="2400" u="none">
                <a:solidFill>
                  <a:schemeClr val="dk1"/>
                </a:solidFill>
                <a:latin typeface="Libre Baskerville"/>
                <a:ea typeface="Libre Baskerville"/>
                <a:cs typeface="Libre Baskerville"/>
                <a:sym typeface="Libre Baskerville"/>
              </a:rPr>
              <a:t>Dnumber </a:t>
            </a:r>
            <a:r>
              <a:rPr b="0" i="0" lang="en-US" sz="2400" u="none">
                <a:solidFill>
                  <a:schemeClr val="dk1"/>
                </a:solidFill>
                <a:latin typeface="Libre Baskerville"/>
                <a:ea typeface="Libre Baskerville"/>
                <a:cs typeface="Libre Baskerville"/>
                <a:sym typeface="Libre Baskerville"/>
              </a:rPr>
              <a:t>(Department) whose size is 4* 100=400 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2) Join the transferred file with the Employee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relation at site 1, and transfer the required attributes from resulting file to site 2. For Q, we transfer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R= Pro </a:t>
            </a:r>
            <a:r>
              <a:rPr b="0" baseline="-25000" i="0" lang="en-US" sz="2400" u="none">
                <a:solidFill>
                  <a:schemeClr val="dk1"/>
                </a:solidFill>
                <a:latin typeface="Libre Baskerville"/>
                <a:ea typeface="Libre Baskerville"/>
                <a:cs typeface="Libre Baskerville"/>
                <a:sym typeface="Libre Baskerville"/>
              </a:rPr>
              <a:t>Dno,Fname,Lname </a:t>
            </a:r>
            <a:r>
              <a:rPr b="0" i="0" lang="en-US" sz="2400" u="none">
                <a:solidFill>
                  <a:schemeClr val="dk1"/>
                </a:solidFill>
                <a:latin typeface="Libre Baskerville"/>
                <a:ea typeface="Libre Baskerville"/>
                <a:cs typeface="Libre Baskerville"/>
                <a:sym typeface="Libre Baskerville"/>
              </a:rPr>
              <a:t>(F join </a:t>
            </a:r>
            <a:r>
              <a:rPr b="0" baseline="-25000" i="0" lang="en-US" sz="2400" u="none">
                <a:solidFill>
                  <a:schemeClr val="dk1"/>
                </a:solidFill>
                <a:latin typeface="Libre Baskerville"/>
                <a:ea typeface="Libre Baskerville"/>
                <a:cs typeface="Libre Baskerville"/>
                <a:sym typeface="Libre Baskerville"/>
              </a:rPr>
              <a:t>Dnumber=Dno</a:t>
            </a:r>
            <a:r>
              <a:rPr b="0" i="0" lang="en-US" sz="2400" u="none">
                <a:solidFill>
                  <a:schemeClr val="dk1"/>
                </a:solidFill>
                <a:latin typeface="Libre Baskerville"/>
                <a:ea typeface="Libre Baskerville"/>
                <a:cs typeface="Libre Baskerville"/>
                <a:sym typeface="Libre Baskerville"/>
              </a:rPr>
              <a:t> Employee) whose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size is 34*10000=3400 00bytes.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3) Execute the query by joining the transferred file R with Department , and present the result at site 2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Size=40*10000=400000. Total Transfer=340000+400000+400=740400.</a:t>
            </a:r>
            <a:endParaRPr/>
          </a:p>
          <a:p>
            <a:pPr indent="-273050" lvl="0" marL="273050" rtl="0" algn="l">
              <a:lnSpc>
                <a:spcPct val="80000"/>
              </a:lnSpc>
              <a:spcBef>
                <a:spcPts val="500"/>
              </a:spcBef>
              <a:spcAft>
                <a:spcPts val="0"/>
              </a:spcAft>
              <a:buSzPts val="2040"/>
              <a:buNone/>
            </a:pPr>
            <a:r>
              <a:rPr b="0"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0"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1"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Centralized DBMS on a Network</a:t>
            </a:r>
            <a:endParaRPr/>
          </a:p>
        </p:txBody>
      </p:sp>
      <p:cxnSp>
        <p:nvCxnSpPr>
          <p:cNvPr id="421" name="Google Shape;421;p42"/>
          <p:cNvCxnSpPr/>
          <p:nvPr/>
        </p:nvCxnSpPr>
        <p:spPr>
          <a:xfrm>
            <a:off x="4210050" y="2444750"/>
            <a:ext cx="0" cy="831850"/>
          </a:xfrm>
          <a:prstGeom prst="straightConnector1">
            <a:avLst/>
          </a:prstGeom>
          <a:noFill/>
          <a:ln cap="flat" cmpd="sng" w="12700">
            <a:solidFill>
              <a:srgbClr val="000000"/>
            </a:solidFill>
            <a:prstDash val="solid"/>
            <a:miter lim="800000"/>
            <a:headEnd len="med" w="med" type="none"/>
            <a:tailEnd len="med" w="med" type="none"/>
          </a:ln>
        </p:spPr>
      </p:cxnSp>
      <p:cxnSp>
        <p:nvCxnSpPr>
          <p:cNvPr id="422" name="Google Shape;422;p42"/>
          <p:cNvCxnSpPr/>
          <p:nvPr/>
        </p:nvCxnSpPr>
        <p:spPr>
          <a:xfrm flipH="1">
            <a:off x="2933700" y="4419600"/>
            <a:ext cx="647700" cy="679450"/>
          </a:xfrm>
          <a:prstGeom prst="straightConnector1">
            <a:avLst/>
          </a:prstGeom>
          <a:noFill/>
          <a:ln cap="flat" cmpd="sng" w="12700">
            <a:solidFill>
              <a:srgbClr val="000000"/>
            </a:solidFill>
            <a:prstDash val="solid"/>
            <a:miter lim="800000"/>
            <a:headEnd len="med" w="med" type="none"/>
            <a:tailEnd len="med" w="med" type="none"/>
          </a:ln>
        </p:spPr>
      </p:cxnSp>
      <p:cxnSp>
        <p:nvCxnSpPr>
          <p:cNvPr id="423" name="Google Shape;423;p42"/>
          <p:cNvCxnSpPr/>
          <p:nvPr/>
        </p:nvCxnSpPr>
        <p:spPr>
          <a:xfrm rot="10800000">
            <a:off x="2489200" y="3073400"/>
            <a:ext cx="863600" cy="230187"/>
          </a:xfrm>
          <a:prstGeom prst="straightConnector1">
            <a:avLst/>
          </a:prstGeom>
          <a:noFill/>
          <a:ln cap="flat" cmpd="sng" w="12700">
            <a:solidFill>
              <a:srgbClr val="000000"/>
            </a:solidFill>
            <a:prstDash val="solid"/>
            <a:miter lim="800000"/>
            <a:headEnd len="med" w="med" type="none"/>
            <a:tailEnd len="med" w="med" type="none"/>
          </a:ln>
        </p:spPr>
      </p:cxnSp>
      <p:cxnSp>
        <p:nvCxnSpPr>
          <p:cNvPr id="424" name="Google Shape;424;p42"/>
          <p:cNvCxnSpPr/>
          <p:nvPr/>
        </p:nvCxnSpPr>
        <p:spPr>
          <a:xfrm flipH="1" rot="10800000">
            <a:off x="5340350" y="2895600"/>
            <a:ext cx="457200" cy="330200"/>
          </a:xfrm>
          <a:prstGeom prst="straightConnector1">
            <a:avLst/>
          </a:prstGeom>
          <a:noFill/>
          <a:ln cap="flat" cmpd="sng" w="12700">
            <a:solidFill>
              <a:srgbClr val="000000"/>
            </a:solidFill>
            <a:prstDash val="solid"/>
            <a:miter lim="800000"/>
            <a:headEnd len="med" w="med" type="none"/>
            <a:tailEnd len="med" w="med" type="none"/>
          </a:ln>
        </p:spPr>
      </p:cxnSp>
      <p:cxnSp>
        <p:nvCxnSpPr>
          <p:cNvPr id="425" name="Google Shape;425;p42"/>
          <p:cNvCxnSpPr/>
          <p:nvPr/>
        </p:nvCxnSpPr>
        <p:spPr>
          <a:xfrm>
            <a:off x="4870450" y="4419600"/>
            <a:ext cx="596900" cy="704850"/>
          </a:xfrm>
          <a:prstGeom prst="straightConnector1">
            <a:avLst/>
          </a:prstGeom>
          <a:noFill/>
          <a:ln cap="flat" cmpd="sng" w="12700">
            <a:solidFill>
              <a:srgbClr val="000000"/>
            </a:solidFill>
            <a:prstDash val="solid"/>
            <a:miter lim="800000"/>
            <a:headEnd len="med" w="med" type="none"/>
            <a:tailEnd len="med" w="med" type="none"/>
          </a:ln>
        </p:spPr>
      </p:cxnSp>
      <p:sp>
        <p:nvSpPr>
          <p:cNvPr id="426" name="Google Shape;426;p42"/>
          <p:cNvSpPr/>
          <p:nvPr/>
        </p:nvSpPr>
        <p:spPr>
          <a:xfrm>
            <a:off x="5314950" y="3219450"/>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7" name="Google Shape;427;p42"/>
          <p:cNvSpPr txBox="1"/>
          <p:nvPr/>
        </p:nvSpPr>
        <p:spPr>
          <a:xfrm>
            <a:off x="1377950" y="2825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428" name="Google Shape;428;p42"/>
          <p:cNvSpPr txBox="1"/>
          <p:nvPr/>
        </p:nvSpPr>
        <p:spPr>
          <a:xfrm>
            <a:off x="3644900" y="18351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429" name="Google Shape;429;p42"/>
          <p:cNvSpPr txBox="1"/>
          <p:nvPr/>
        </p:nvSpPr>
        <p:spPr>
          <a:xfrm>
            <a:off x="5397500" y="227330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430" name="Google Shape;430;p42"/>
          <p:cNvCxnSpPr/>
          <p:nvPr/>
        </p:nvCxnSpPr>
        <p:spPr>
          <a:xfrm flipH="1" rot="10800000">
            <a:off x="6540500" y="2190750"/>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431" name="Google Shape;431;p42"/>
          <p:cNvSpPr txBox="1"/>
          <p:nvPr/>
        </p:nvSpPr>
        <p:spPr>
          <a:xfrm>
            <a:off x="4902200" y="51498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432" name="Google Shape;432;p42"/>
          <p:cNvSpPr txBox="1"/>
          <p:nvPr/>
        </p:nvSpPr>
        <p:spPr>
          <a:xfrm>
            <a:off x="2235200" y="5111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433" name="Google Shape;433;p42"/>
          <p:cNvGrpSpPr/>
          <p:nvPr/>
        </p:nvGrpSpPr>
        <p:grpSpPr>
          <a:xfrm>
            <a:off x="7458075" y="1689100"/>
            <a:ext cx="485775" cy="542925"/>
            <a:chOff x="4698" y="1064"/>
            <a:chExt cx="306" cy="342"/>
          </a:xfrm>
        </p:grpSpPr>
        <p:sp>
          <p:nvSpPr>
            <p:cNvPr id="434" name="Google Shape;434;p42"/>
            <p:cNvSpPr txBox="1"/>
            <p:nvPr/>
          </p:nvSpPr>
          <p:spPr>
            <a:xfrm>
              <a:off x="4698" y="108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5" name="Google Shape;435;p42"/>
            <p:cNvSpPr/>
            <p:nvPr/>
          </p:nvSpPr>
          <p:spPr>
            <a:xfrm>
              <a:off x="4698" y="106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6" name="Google Shape;436;p42"/>
            <p:cNvSpPr/>
            <p:nvPr/>
          </p:nvSpPr>
          <p:spPr>
            <a:xfrm>
              <a:off x="4700" y="136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37" name="Google Shape;437;p42"/>
          <p:cNvGrpSpPr/>
          <p:nvPr/>
        </p:nvGrpSpPr>
        <p:grpSpPr>
          <a:xfrm>
            <a:off x="7362825" y="1790700"/>
            <a:ext cx="485775" cy="542925"/>
            <a:chOff x="4638" y="1128"/>
            <a:chExt cx="306" cy="342"/>
          </a:xfrm>
        </p:grpSpPr>
        <p:sp>
          <p:nvSpPr>
            <p:cNvPr id="438" name="Google Shape;438;p42"/>
            <p:cNvSpPr txBox="1"/>
            <p:nvPr/>
          </p:nvSpPr>
          <p:spPr>
            <a:xfrm>
              <a:off x="4638" y="115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9" name="Google Shape;439;p42"/>
            <p:cNvSpPr/>
            <p:nvPr/>
          </p:nvSpPr>
          <p:spPr>
            <a:xfrm>
              <a:off x="4638" y="112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0" name="Google Shape;440;p42"/>
            <p:cNvSpPr/>
            <p:nvPr/>
          </p:nvSpPr>
          <p:spPr>
            <a:xfrm>
              <a:off x="4640" y="143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41" name="Google Shape;441;p42"/>
          <p:cNvGrpSpPr/>
          <p:nvPr/>
        </p:nvGrpSpPr>
        <p:grpSpPr>
          <a:xfrm>
            <a:off x="7286625" y="1924050"/>
            <a:ext cx="485775" cy="542925"/>
            <a:chOff x="4590" y="1212"/>
            <a:chExt cx="306" cy="342"/>
          </a:xfrm>
        </p:grpSpPr>
        <p:sp>
          <p:nvSpPr>
            <p:cNvPr id="442" name="Google Shape;442;p42"/>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3" name="Google Shape;443;p42"/>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4" name="Google Shape;444;p42"/>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45" name="Google Shape;445;p42"/>
          <p:cNvGrpSpPr/>
          <p:nvPr/>
        </p:nvGrpSpPr>
        <p:grpSpPr>
          <a:xfrm>
            <a:off x="1981200" y="2895600"/>
            <a:ext cx="4419600" cy="1619250"/>
            <a:chOff x="2006" y="1098"/>
            <a:chExt cx="1944" cy="712"/>
          </a:xfrm>
        </p:grpSpPr>
        <p:sp>
          <p:nvSpPr>
            <p:cNvPr id="446" name="Google Shape;446;p42"/>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 name="Google Shape;447;p42"/>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48" name="Google Shape;448;p42"/>
          <p:cNvSpPr txBox="1"/>
          <p:nvPr/>
        </p:nvSpPr>
        <p:spPr>
          <a:xfrm>
            <a:off x="3124200" y="37338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204"/>
          <p:cNvSpPr txBox="1"/>
          <p:nvPr>
            <p:ph idx="1" type="body"/>
          </p:nvPr>
        </p:nvSpPr>
        <p:spPr>
          <a:xfrm>
            <a:off x="533400" y="152400"/>
            <a:ext cx="8153400" cy="5978525"/>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Consider the query</a:t>
            </a:r>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	Q’: For each department, retrieve the department name and the 	name of the department manager</a:t>
            </a:r>
            <a:endParaRPr/>
          </a:p>
          <a:p>
            <a:pPr indent="-143510" lvl="0" marL="273050" rtl="0" algn="l">
              <a:lnSpc>
                <a:spcPct val="100000"/>
              </a:lnSpc>
              <a:spcBef>
                <a:spcPts val="500"/>
              </a:spcBef>
              <a:spcAft>
                <a:spcPts val="0"/>
              </a:spcAft>
              <a:buClr>
                <a:schemeClr val="accent1"/>
              </a:buClr>
              <a:buSzPts val="2040"/>
              <a:buFont typeface="Noto Sans Symbols"/>
              <a:buNone/>
            </a:pPr>
            <a:r>
              <a:t/>
            </a:r>
            <a:endParaRPr b="1" i="0" sz="2400" u="none">
              <a:solidFill>
                <a:schemeClr val="dk2"/>
              </a:solidFill>
              <a:latin typeface="Libre Baskerville"/>
              <a:ea typeface="Libre Baskerville"/>
              <a:cs typeface="Libre Baskerville"/>
              <a:sym typeface="Libre Baskerville"/>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Relational Algebra expression:</a:t>
            </a:r>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Π</a:t>
            </a:r>
            <a:r>
              <a:rPr b="1" baseline="-25000" i="0" lang="en-US" sz="2400" u="none">
                <a:solidFill>
                  <a:schemeClr val="dk2"/>
                </a:solidFill>
                <a:latin typeface="Libre Baskerville"/>
                <a:ea typeface="Libre Baskerville"/>
                <a:cs typeface="Libre Baskerville"/>
                <a:sym typeface="Libre Baskerville"/>
              </a:rPr>
              <a:t>Fname,Lname,Dname</a:t>
            </a:r>
            <a:r>
              <a:rPr b="1" i="0" lang="en-US" sz="2400" u="none">
                <a:solidFill>
                  <a:schemeClr val="dk2"/>
                </a:solidFill>
                <a:latin typeface="Libre Baskerville"/>
                <a:ea typeface="Libre Baskerville"/>
                <a:cs typeface="Libre Baskerville"/>
                <a:sym typeface="Libre Baskerville"/>
              </a:rPr>
              <a:t> (Employee  </a:t>
            </a:r>
            <a:r>
              <a:rPr b="1" baseline="-25000" i="0" lang="en-US" sz="2400" u="none">
                <a:solidFill>
                  <a:schemeClr val="dk2"/>
                </a:solidFill>
                <a:latin typeface="Libre Baskerville"/>
                <a:ea typeface="Libre Baskerville"/>
                <a:cs typeface="Libre Baskerville"/>
                <a:sym typeface="Libre Baskerville"/>
              </a:rPr>
              <a:t>Mgrssn = SSN</a:t>
            </a:r>
            <a:r>
              <a:rPr b="1" i="0" lang="en-US" sz="2400" u="none">
                <a:solidFill>
                  <a:schemeClr val="dk2"/>
                </a:solidFill>
                <a:latin typeface="Libre Baskerville"/>
                <a:ea typeface="Libre Baskerville"/>
                <a:cs typeface="Libre Baskerville"/>
                <a:sym typeface="Libre Baskerville"/>
              </a:rPr>
              <a:t> Department) </a:t>
            </a:r>
            <a:endParaRPr/>
          </a:p>
          <a:p>
            <a:pPr indent="-143510" lvl="0" marL="273050" rtl="0" algn="l">
              <a:lnSpc>
                <a:spcPct val="100000"/>
              </a:lnSpc>
              <a:spcBef>
                <a:spcPts val="500"/>
              </a:spcBef>
              <a:spcAft>
                <a:spcPts val="0"/>
              </a:spcAft>
              <a:buClr>
                <a:schemeClr val="accent1"/>
              </a:buClr>
              <a:buSzPts val="2040"/>
              <a:buFont typeface="Noto Sans Symbols"/>
              <a:buNone/>
            </a:pPr>
            <a:r>
              <a:t/>
            </a:r>
            <a:endParaRPr b="1" i="0" sz="2400" u="none">
              <a:solidFill>
                <a:schemeClr val="dk2"/>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1" i="0" sz="2400" u="none">
              <a:solidFill>
                <a:schemeClr val="dk2"/>
              </a:solidFill>
              <a:latin typeface="Libre Baskerville"/>
              <a:ea typeface="Libre Baskerville"/>
              <a:cs typeface="Libre Baskerville"/>
              <a:sym typeface="Libre Baskerville"/>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205"/>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Query Processing in Distributed Databases</a:t>
            </a:r>
            <a:endParaRPr/>
          </a:p>
        </p:txBody>
      </p:sp>
      <p:sp>
        <p:nvSpPr>
          <p:cNvPr id="2064" name="Google Shape;2064;p205"/>
          <p:cNvSpPr txBox="1"/>
          <p:nvPr/>
        </p:nvSpPr>
        <p:spPr>
          <a:xfrm>
            <a:off x="874712" y="1784350"/>
            <a:ext cx="7773987" cy="7016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The result of this query will have 100 tuples, assuming that every department has a manager, the execution strategies are:</a:t>
            </a:r>
            <a:endParaRPr/>
          </a:p>
        </p:txBody>
      </p:sp>
      <p:sp>
        <p:nvSpPr>
          <p:cNvPr id="2065" name="Google Shape;2065;p205"/>
          <p:cNvSpPr txBox="1"/>
          <p:nvPr/>
        </p:nvSpPr>
        <p:spPr>
          <a:xfrm>
            <a:off x="874712" y="2724150"/>
            <a:ext cx="7905750" cy="301942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Strategies: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and Department to the result site and perorm the join at site 3.  Total bytes transferred = 1,000,000 + 3500 = 1,003,500 bytes.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to site 2, execute join at site 2 and send the result to site 3.  Query result size = 40 * 100 = 4000 bytes.  Total transfer size = 4000 + 1,000,000 = 1,004,000 bytes.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Department relation to site 1, execute join at site 1 and send the result to site 3. Total transfer size = 4000 + 3500 = 7500 bytes.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206"/>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Query Processing in Distributed Databases</a:t>
            </a:r>
            <a:endParaRPr/>
          </a:p>
        </p:txBody>
      </p:sp>
      <p:sp>
        <p:nvSpPr>
          <p:cNvPr id="2071" name="Google Shape;2071;p206"/>
          <p:cNvSpPr txBox="1"/>
          <p:nvPr/>
        </p:nvSpPr>
        <p:spPr>
          <a:xfrm>
            <a:off x="874712" y="1784350"/>
            <a:ext cx="7773987" cy="8540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Preferred strategy:  Chose strategy 3.</a:t>
            </a:r>
            <a:endParaRPr/>
          </a:p>
          <a:p>
            <a:pPr indent="0" lvl="0" marL="0" marR="0" rtl="0" algn="just">
              <a:lnSpc>
                <a:spcPct val="100000"/>
              </a:lnSpc>
              <a:spcBef>
                <a:spcPts val="100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Now suppose the result site is 2.  Possible strategies:</a:t>
            </a:r>
            <a:endParaRPr/>
          </a:p>
        </p:txBody>
      </p:sp>
      <p:sp>
        <p:nvSpPr>
          <p:cNvPr id="2072" name="Google Shape;2072;p206"/>
          <p:cNvSpPr txBox="1"/>
          <p:nvPr/>
        </p:nvSpPr>
        <p:spPr>
          <a:xfrm>
            <a:off x="874712" y="2943225"/>
            <a:ext cx="7905750" cy="2135187"/>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Possible strategies :</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relation to site 2, execute the query and present the result to the user at site 2. Total transfer size = 1,000,000 bytes for both queries Q and Q’.</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Department relation to site 1, execute join at site 1 and send the result back to site 2. Total transfer size for Q = 400,000 + 3500 = 403,500 bytes and for Q’ = 4000 + 3500 = 7500 bytes.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07"/>
          <p:cNvSpPr txBox="1"/>
          <p:nvPr>
            <p:ph type="title"/>
          </p:nvPr>
        </p:nvSpPr>
        <p:spPr>
          <a:xfrm>
            <a:off x="457200" y="-304800"/>
            <a:ext cx="8229600" cy="17224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400"/>
              <a:buFont typeface="Libre Franklin"/>
              <a:buNone/>
            </a:pPr>
            <a:r>
              <a:rPr b="0" i="1" lang="en-US" sz="1400" u="none">
                <a:solidFill>
                  <a:schemeClr val="dk2"/>
                </a:solidFill>
                <a:latin typeface="Libre Franklin"/>
                <a:ea typeface="Libre Franklin"/>
                <a:cs typeface="Libre Franklin"/>
                <a:sym typeface="Libre Franklin"/>
              </a:rPr>
              <a:t>     </a:t>
            </a:r>
            <a:r>
              <a:rPr b="0" i="1" lang="en-US" sz="1200" u="none">
                <a:solidFill>
                  <a:schemeClr val="dk2"/>
                </a:solidFill>
                <a:latin typeface="Libre Franklin"/>
                <a:ea typeface="Libre Franklin"/>
                <a:cs typeface="Libre Franklin"/>
                <a:sym typeface="Libre Franklin"/>
              </a:rPr>
              <a:t>                                                                                                                                        </a:t>
            </a:r>
            <a:br>
              <a:rPr b="0" i="1" lang="en-US" sz="1200" u="none">
                <a:solidFill>
                  <a:schemeClr val="dk2"/>
                </a:solidFill>
                <a:latin typeface="Libre Franklin"/>
                <a:ea typeface="Libre Franklin"/>
                <a:cs typeface="Libre Franklin"/>
                <a:sym typeface="Libre Franklin"/>
              </a:rPr>
            </a:br>
            <a:r>
              <a:rPr b="0" i="1" lang="en-US" sz="1200" u="none">
                <a:solidFill>
                  <a:schemeClr val="dk2"/>
                </a:solidFill>
                <a:latin typeface="Libre Franklin"/>
                <a:ea typeface="Libre Franklin"/>
                <a:cs typeface="Libre Franklin"/>
                <a:sym typeface="Libre Franklin"/>
              </a:rPr>
              <a:t>                                                                                                                                                              </a:t>
            </a:r>
            <a:r>
              <a:rPr b="1" i="1" lang="en-US" sz="1200" u="none">
                <a:solidFill>
                  <a:schemeClr val="dk2"/>
                </a:solidFill>
                <a:latin typeface="Libre Franklin"/>
                <a:ea typeface="Libre Franklin"/>
                <a:cs typeface="Libre Franklin"/>
                <a:sym typeface="Libre Franklin"/>
              </a:rPr>
              <a:t>cont..</a:t>
            </a:r>
            <a:r>
              <a:rPr b="0" i="1" lang="en-US" sz="1400" u="none">
                <a:solidFill>
                  <a:schemeClr val="dk2"/>
                </a:solidFill>
                <a:latin typeface="Libre Franklin"/>
                <a:ea typeface="Libre Franklin"/>
                <a:cs typeface="Libre Franklin"/>
                <a:sym typeface="Libre Franklin"/>
              </a:rPr>
              <a:t>                                                                                   </a:t>
            </a:r>
            <a:r>
              <a:rPr b="0" i="1" lang="en-US" sz="4000" u="none">
                <a:solidFill>
                  <a:schemeClr val="dk2"/>
                </a:solidFill>
                <a:latin typeface="Libre Franklin"/>
                <a:ea typeface="Libre Franklin"/>
                <a:cs typeface="Libre Franklin"/>
                <a:sym typeface="Libre Franklin"/>
              </a:rPr>
              <a:t>Distributed Query Processing Using Semijoin</a:t>
            </a:r>
            <a:endParaRPr/>
          </a:p>
        </p:txBody>
      </p:sp>
      <p:sp>
        <p:nvSpPr>
          <p:cNvPr id="2078" name="Google Shape;2078;p207"/>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1530"/>
              <a:buNone/>
            </a:pPr>
            <a:r>
              <a:rPr b="0" i="0" lang="en-US" sz="1800" u="none">
                <a:solidFill>
                  <a:schemeClr val="dk1"/>
                </a:solidFill>
                <a:latin typeface="Libre Baskerville"/>
                <a:ea typeface="Libre Baskerville"/>
                <a:cs typeface="Libre Baskerville"/>
                <a:sym typeface="Libre Baskerville"/>
              </a:rPr>
              <a:t>  	 </a:t>
            </a:r>
            <a:r>
              <a:rPr b="0" i="0" lang="en-US" sz="2800" u="none">
                <a:solidFill>
                  <a:schemeClr val="dk1"/>
                </a:solidFill>
                <a:latin typeface="Libre Baskerville"/>
                <a:ea typeface="Libre Baskerville"/>
                <a:cs typeface="Libre Baskerville"/>
                <a:sym typeface="Libre Baskerville"/>
              </a:rPr>
              <a:t>A semi join operation R Semijoin </a:t>
            </a:r>
            <a:r>
              <a:rPr b="0" baseline="-25000" i="0" lang="en-US" sz="2800" u="none">
                <a:solidFill>
                  <a:schemeClr val="dk1"/>
                </a:solidFill>
                <a:latin typeface="Libre Baskerville"/>
                <a:ea typeface="Libre Baskerville"/>
                <a:cs typeface="Libre Baskerville"/>
                <a:sym typeface="Libre Baskerville"/>
              </a:rPr>
              <a:t>A=B </a:t>
            </a:r>
            <a:r>
              <a:rPr b="0" i="0" lang="en-US" sz="2800" u="none">
                <a:solidFill>
                  <a:schemeClr val="dk1"/>
                </a:solidFill>
                <a:latin typeface="Libre Baskerville"/>
                <a:ea typeface="Libre Baskerville"/>
                <a:cs typeface="Libre Baskerville"/>
                <a:sym typeface="Libre Baskerville"/>
              </a:rPr>
              <a:t>S where A and B are domain-compatible attributes of R and S, respectively, and produces the same result as the relational algebra expression Pro</a:t>
            </a:r>
            <a:r>
              <a:rPr b="0" baseline="-25000" i="0" lang="en-US" sz="2800" u="none">
                <a:solidFill>
                  <a:schemeClr val="dk1"/>
                </a:solidFill>
                <a:latin typeface="Libre Baskerville"/>
                <a:ea typeface="Libre Baskerville"/>
                <a:cs typeface="Libre Baskerville"/>
                <a:sym typeface="Libre Baskerville"/>
              </a:rPr>
              <a:t>R </a:t>
            </a:r>
            <a:r>
              <a:rPr b="0" i="0" lang="en-US" sz="2800" u="none">
                <a:solidFill>
                  <a:schemeClr val="dk1"/>
                </a:solidFill>
                <a:latin typeface="Libre Baskerville"/>
                <a:ea typeface="Libre Baskerville"/>
                <a:cs typeface="Libre Baskerville"/>
                <a:sym typeface="Libre Baskerville"/>
              </a:rPr>
              <a:t>(Rjoin </a:t>
            </a:r>
            <a:r>
              <a:rPr b="0" baseline="-25000" i="0" lang="en-US" sz="2800" u="none">
                <a:solidFill>
                  <a:schemeClr val="dk1"/>
                </a:solidFill>
                <a:latin typeface="Libre Baskerville"/>
                <a:ea typeface="Libre Baskerville"/>
                <a:cs typeface="Libre Baskerville"/>
                <a:sym typeface="Libre Baskerville"/>
              </a:rPr>
              <a:t>A=B</a:t>
            </a:r>
            <a:r>
              <a:rPr b="0" i="0" lang="en-US" sz="2800" u="none">
                <a:solidFill>
                  <a:schemeClr val="dk1"/>
                </a:solidFill>
                <a:latin typeface="Libre Baskerville"/>
                <a:ea typeface="Libre Baskerville"/>
                <a:cs typeface="Libre Baskerville"/>
                <a:sym typeface="Libre Baskerville"/>
              </a:rPr>
              <a:t> S).</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In a distributed environment where R and S reside at different sites, the semijoin is typically implemented by first transferring F=Pro </a:t>
            </a:r>
            <a:r>
              <a:rPr b="0" baseline="-25000" i="0" lang="en-US" sz="2800" u="none">
                <a:solidFill>
                  <a:schemeClr val="dk1"/>
                </a:solidFill>
                <a:latin typeface="Libre Baskerville"/>
                <a:ea typeface="Libre Baskerville"/>
                <a:cs typeface="Libre Baskerville"/>
                <a:sym typeface="Libre Baskerville"/>
              </a:rPr>
              <a:t>B </a:t>
            </a:r>
            <a:r>
              <a:rPr b="0" i="0" lang="en-US" sz="2800" u="none">
                <a:solidFill>
                  <a:schemeClr val="dk1"/>
                </a:solidFill>
                <a:latin typeface="Libre Baskerville"/>
                <a:ea typeface="Libre Baskerville"/>
                <a:cs typeface="Libre Baskerville"/>
                <a:sym typeface="Libre Baskerville"/>
              </a:rPr>
              <a:t>(S) to the site where R resides and then joining F with R.</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Note that the semijoin operation is not commutative, that is</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R semijoin S not equal to S semijoin R</a:t>
            </a:r>
            <a:r>
              <a:rPr b="0" i="0" lang="en-US" sz="2400" u="none">
                <a:solidFill>
                  <a:schemeClr val="dk1"/>
                </a:solidFill>
                <a:latin typeface="Libre Baskerville"/>
                <a:ea typeface="Libre Baskerville"/>
                <a:cs typeface="Libre Baskerville"/>
                <a:sym typeface="Libre Baskerville"/>
              </a:rPr>
              <a:t>.</a:t>
            </a:r>
            <a:endParaRPr/>
          </a:p>
          <a:p>
            <a:pPr indent="-273050" lvl="0" marL="273050" rtl="0" algn="l">
              <a:lnSpc>
                <a:spcPct val="80000"/>
              </a:lnSpc>
              <a:spcBef>
                <a:spcPts val="500"/>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1530"/>
              <a:buNone/>
            </a:pPr>
            <a:r>
              <a:t/>
            </a:r>
            <a:endParaRPr b="0" baseline="-25000" i="0" sz="1800" u="none">
              <a:solidFill>
                <a:schemeClr val="dk1"/>
              </a:solidFill>
              <a:latin typeface="Libre Baskerville"/>
              <a:ea typeface="Libre Baskerville"/>
              <a:cs typeface="Libre Baskerville"/>
              <a:sym typeface="Libre Baskerville"/>
            </a:endParaRPr>
          </a:p>
          <a:p>
            <a:pPr indent="-175895" lvl="0" marL="273050" rtl="0" algn="l">
              <a:spcBef>
                <a:spcPts val="575"/>
              </a:spcBef>
              <a:spcAft>
                <a:spcPts val="0"/>
              </a:spcAft>
              <a:buSzPts val="1530"/>
              <a:buNone/>
            </a:pPr>
            <a:r>
              <a:t/>
            </a:r>
            <a:endParaRPr b="0" baseline="-25000" i="0" sz="18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08"/>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Semijoin Query Processing in Distributed Databases</a:t>
            </a:r>
            <a:endParaRPr/>
          </a:p>
        </p:txBody>
      </p:sp>
      <p:sp>
        <p:nvSpPr>
          <p:cNvPr id="2084" name="Google Shape;2084;p208"/>
          <p:cNvSpPr txBox="1"/>
          <p:nvPr/>
        </p:nvSpPr>
        <p:spPr>
          <a:xfrm>
            <a:off x="874712" y="1784350"/>
            <a:ext cx="7905750" cy="7016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Semijoin:  Objective is to reduce the number of tuples in a relation before transferring it to another site. </a:t>
            </a:r>
            <a:endParaRPr/>
          </a:p>
        </p:txBody>
      </p:sp>
      <p:sp>
        <p:nvSpPr>
          <p:cNvPr id="2085" name="Google Shape;2085;p208"/>
          <p:cNvSpPr txBox="1"/>
          <p:nvPr/>
        </p:nvSpPr>
        <p:spPr>
          <a:xfrm>
            <a:off x="874712" y="2705100"/>
            <a:ext cx="7905750" cy="301942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Example execution of Q or Q’:</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Project the join attributes of Department at site 2, and transfer them to site 1.  For Q, 4 * 100 = 400 bytes are transferred and for Q’, 9 * 100 = 900 bytes are transferred.</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Join the transferred file with the Employee relation at site 1, and transfer the required attributes from the resulting file to site 2.  For Q, 34 * 10,000 = 340,000 bytes are transferred and for Q’, 39 * 100 =  3900 bytes are transferred.</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Execute the query by joining the transferred file with Department and present the result to the user at site 2.</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0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Query and Update Decomposition</a:t>
            </a:r>
            <a:endParaRPr/>
          </a:p>
        </p:txBody>
      </p:sp>
      <p:sp>
        <p:nvSpPr>
          <p:cNvPr id="2091" name="Google Shape;2091;p209"/>
          <p:cNvSpPr txBox="1"/>
          <p:nvPr>
            <p:ph idx="1" type="body"/>
          </p:nvPr>
        </p:nvSpPr>
        <p:spPr>
          <a:xfrm>
            <a:off x="0" y="1600200"/>
            <a:ext cx="8915400" cy="4530725"/>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The user must also maintain consistency of replicated data items when updating a DDBMS with no replication transparency.</a:t>
            </a:r>
            <a:endParaRPr/>
          </a:p>
          <a:p>
            <a:pPr indent="-273050" lvl="0" marL="273050" rtl="0" algn="l">
              <a:lnSpc>
                <a:spcPct val="8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The DDBMS supports full distribution, fragmentation and replication transparency and allows the user to specify a query or update request on the schema as though the DBMS were centralized.</a:t>
            </a:r>
            <a:endParaRPr/>
          </a:p>
          <a:p>
            <a:pPr indent="-273050" lvl="0" marL="273050" rtl="0" algn="l">
              <a:lnSpc>
                <a:spcPct val="8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queries the query decomposition module must break up or decompose a query into subqueries that can be executed at the individual sites and combining the results of the subqueries to form the query result.</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a:t>
            </a:r>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21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To determine which replicas include the data items referenced in a query, the DDBMS refers to the fragmentation, replication, and distribution information stored in the DDBMS catalog.</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vertical fragmentation the attribute list for each fragment is kept in catalog.</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horizontal fragmentation, a condition, some times called a guard, is kept for each fragment.</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Guard is a selection condition which specifies which tuples exist in the fragment.</a:t>
            </a:r>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
        <p:nvSpPr>
          <p:cNvPr id="2097" name="Google Shape;2097;p210"/>
          <p:cNvSpPr txBox="1"/>
          <p:nvPr>
            <p:ph type="title"/>
          </p:nvPr>
        </p:nvSpPr>
        <p:spPr>
          <a:xfrm>
            <a:off x="0" y="-304800"/>
            <a:ext cx="8686800" cy="17224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600"/>
              <a:buFont typeface="Libre Franklin"/>
              <a:buNone/>
            </a:pPr>
            <a:r>
              <a:rPr b="0" i="1" lang="en-US" sz="1600" u="none">
                <a:solidFill>
                  <a:schemeClr val="dk2"/>
                </a:solidFill>
                <a:latin typeface="Libre Franklin"/>
                <a:ea typeface="Libre Franklin"/>
                <a:cs typeface="Libre Franklin"/>
                <a:sym typeface="Libre Franklin"/>
              </a:rPr>
              <a:t> </a:t>
            </a:r>
            <a:br>
              <a:rPr b="0" i="1" lang="en-US" sz="1600" u="none">
                <a:solidFill>
                  <a:schemeClr val="dk2"/>
                </a:solidFill>
                <a:latin typeface="Libre Franklin"/>
                <a:ea typeface="Libre Franklin"/>
                <a:cs typeface="Libre Franklin"/>
                <a:sym typeface="Libre Franklin"/>
              </a:rPr>
            </a:br>
            <a:r>
              <a:rPr b="0" i="1" lang="en-US" sz="1600" u="none">
                <a:solidFill>
                  <a:schemeClr val="dk2"/>
                </a:solidFill>
                <a:latin typeface="Libre Franklin"/>
                <a:ea typeface="Libre Franklin"/>
                <a:cs typeface="Libre Franklin"/>
                <a:sym typeface="Libre Franklin"/>
              </a:rPr>
              <a:t>                                                                                                         </a:t>
            </a:r>
            <a:r>
              <a:rPr b="1" i="1" lang="en-US" sz="1600" u="none">
                <a:solidFill>
                  <a:schemeClr val="dk2"/>
                </a:solidFill>
                <a:latin typeface="Libre Franklin"/>
                <a:ea typeface="Libre Franklin"/>
                <a:cs typeface="Libre Franklin"/>
                <a:sym typeface="Libre Franklin"/>
              </a:rPr>
              <a:t>CONT…</a:t>
            </a:r>
            <a:br>
              <a:rPr b="1" i="1" lang="en-US" sz="16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and Update Decomposition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0" i="1"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and Update Decomposition</a:t>
            </a:r>
            <a:endParaRPr/>
          </a:p>
        </p:txBody>
      </p:sp>
      <p:sp>
        <p:nvSpPr>
          <p:cNvPr id="2103" name="Google Shape;2103;p21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Eg: A user  requests to insert a new tuple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&lt;‘Alex’, ‘B’, ,’Coleman’, ‘348889793’,’22-apr-64’, ‘3306 sandstone, houston, TX’, M,33000,’234412414’,4&gt; would be decomposed into two insert requests.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The first insert inserts the preceding tuple in the Employee fragment at site1, and the second inserts the projected tuple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&lt;‘Alex’, ’B’, ‘Coleman’, ‘348889793’, 33000, ’234412414’, 4&gt; in the Empd4 fragment at site 3 for easy retrieval.</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For query decomposition ,the DDBMS can determine which fragments may contain the required tuples by comparing the query condition with the guard conditions.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1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2109" name="Google Shape;2109;p2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3" name="Shape 453"/>
        <p:cNvGrpSpPr/>
        <p:nvPr/>
      </p:nvGrpSpPr>
      <p:grpSpPr>
        <a:xfrm>
          <a:off x="0" y="0"/>
          <a:ext cx="0" cy="0"/>
          <a:chOff x="0" y="0"/>
          <a:chExt cx="0" cy="0"/>
        </a:xfrm>
      </p:grpSpPr>
      <p:sp>
        <p:nvSpPr>
          <p:cNvPr id="454" name="Google Shape;454;p43"/>
          <p:cNvSpPr txBox="1"/>
          <p:nvPr/>
        </p:nvSpPr>
        <p:spPr>
          <a:xfrm>
            <a:off x="5892800" y="4049712"/>
            <a:ext cx="24765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5" name="Google Shape;455;p43"/>
          <p:cNvSpPr txBox="1"/>
          <p:nvPr/>
        </p:nvSpPr>
        <p:spPr>
          <a:xfrm>
            <a:off x="5905500" y="1039812"/>
            <a:ext cx="24765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456" name="Google Shape;456;p43"/>
          <p:cNvGrpSpPr/>
          <p:nvPr/>
        </p:nvGrpSpPr>
        <p:grpSpPr>
          <a:xfrm>
            <a:off x="2667000" y="1066800"/>
            <a:ext cx="2620962" cy="4419600"/>
            <a:chOff x="1680" y="672"/>
            <a:chExt cx="1651" cy="2784"/>
          </a:xfrm>
        </p:grpSpPr>
        <p:sp>
          <p:nvSpPr>
            <p:cNvPr id="457" name="Google Shape;457;p43"/>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8" name="Google Shape;458;p43"/>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pic>
        <p:nvPicPr>
          <p:cNvPr id="459" name="Google Shape;459;p43"/>
          <p:cNvPicPr preferRelativeResize="0"/>
          <p:nvPr/>
        </p:nvPicPr>
        <p:blipFill rotWithShape="1">
          <a:blip r:embed="rId3">
            <a:alphaModFix/>
          </a:blip>
          <a:srcRect b="0" l="0" r="0" t="0"/>
          <a:stretch/>
        </p:blipFill>
        <p:spPr>
          <a:xfrm>
            <a:off x="5905500" y="1098550"/>
            <a:ext cx="1023937" cy="2406650"/>
          </a:xfrm>
          <a:prstGeom prst="rect">
            <a:avLst/>
          </a:prstGeom>
          <a:noFill/>
          <a:ln>
            <a:noFill/>
          </a:ln>
        </p:spPr>
      </p:pic>
      <p:sp>
        <p:nvSpPr>
          <p:cNvPr id="460" name="Google Shape;460;p43"/>
          <p:cNvSpPr txBox="1"/>
          <p:nvPr/>
        </p:nvSpPr>
        <p:spPr>
          <a:xfrm>
            <a:off x="7202487" y="15700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61" name="Google Shape;461;p43"/>
          <p:cNvPicPr preferRelativeResize="0"/>
          <p:nvPr/>
        </p:nvPicPr>
        <p:blipFill rotWithShape="1">
          <a:blip r:embed="rId4">
            <a:alphaModFix/>
          </a:blip>
          <a:srcRect b="0" l="0" r="0" t="0"/>
          <a:stretch/>
        </p:blipFill>
        <p:spPr>
          <a:xfrm>
            <a:off x="7319962" y="1865312"/>
            <a:ext cx="974725" cy="1003300"/>
          </a:xfrm>
          <a:prstGeom prst="rect">
            <a:avLst/>
          </a:prstGeom>
          <a:noFill/>
          <a:ln>
            <a:noFill/>
          </a:ln>
        </p:spPr>
      </p:pic>
      <p:sp>
        <p:nvSpPr>
          <p:cNvPr id="462" name="Google Shape;462;p43"/>
          <p:cNvSpPr txBox="1"/>
          <p:nvPr/>
        </p:nvSpPr>
        <p:spPr>
          <a:xfrm>
            <a:off x="7259637" y="16192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463" name="Google Shape;463;p43"/>
          <p:cNvCxnSpPr/>
          <p:nvPr/>
        </p:nvCxnSpPr>
        <p:spPr>
          <a:xfrm>
            <a:off x="6907212" y="21002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64" name="Google Shape;464;p43"/>
          <p:cNvCxnSpPr/>
          <p:nvPr/>
        </p:nvCxnSpPr>
        <p:spPr>
          <a:xfrm rot="10800000">
            <a:off x="6907212" y="23368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465" name="Google Shape;465;p43"/>
          <p:cNvSpPr txBox="1"/>
          <p:nvPr/>
        </p:nvSpPr>
        <p:spPr>
          <a:xfrm>
            <a:off x="5905500" y="685800"/>
            <a:ext cx="2476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 #1</a:t>
            </a:r>
            <a:endParaRPr/>
          </a:p>
        </p:txBody>
      </p:sp>
      <p:sp>
        <p:nvSpPr>
          <p:cNvPr id="466" name="Google Shape;466;p43"/>
          <p:cNvSpPr/>
          <p:nvPr/>
        </p:nvSpPr>
        <p:spPr>
          <a:xfrm rot="5400000">
            <a:off x="6052343" y="22486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pic>
        <p:nvPicPr>
          <p:cNvPr id="467" name="Google Shape;467;p43"/>
          <p:cNvPicPr preferRelativeResize="0"/>
          <p:nvPr/>
        </p:nvPicPr>
        <p:blipFill rotWithShape="1">
          <a:blip r:embed="rId5">
            <a:alphaModFix/>
          </a:blip>
          <a:srcRect b="0" l="0" r="0" t="0"/>
          <a:stretch/>
        </p:blipFill>
        <p:spPr>
          <a:xfrm>
            <a:off x="622300" y="762000"/>
            <a:ext cx="1420812" cy="1322387"/>
          </a:xfrm>
          <a:prstGeom prst="rect">
            <a:avLst/>
          </a:prstGeom>
          <a:noFill/>
          <a:ln>
            <a:noFill/>
          </a:ln>
        </p:spPr>
      </p:pic>
      <p:pic>
        <p:nvPicPr>
          <p:cNvPr id="468" name="Google Shape;468;p43"/>
          <p:cNvPicPr preferRelativeResize="0"/>
          <p:nvPr/>
        </p:nvPicPr>
        <p:blipFill rotWithShape="1">
          <a:blip r:embed="rId6">
            <a:alphaModFix/>
          </a:blip>
          <a:srcRect b="0" l="0" r="0" t="0"/>
          <a:stretch/>
        </p:blipFill>
        <p:spPr>
          <a:xfrm>
            <a:off x="304800" y="1671637"/>
            <a:ext cx="1176337" cy="893762"/>
          </a:xfrm>
          <a:prstGeom prst="rect">
            <a:avLst/>
          </a:prstGeom>
          <a:noFill/>
          <a:ln>
            <a:noFill/>
          </a:ln>
        </p:spPr>
      </p:pic>
      <p:sp>
        <p:nvSpPr>
          <p:cNvPr id="469" name="Google Shape;469;p43"/>
          <p:cNvSpPr txBox="1"/>
          <p:nvPr/>
        </p:nvSpPr>
        <p:spPr>
          <a:xfrm>
            <a:off x="671512" y="9572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CLIENT#1</a:t>
            </a:r>
            <a:endParaRPr/>
          </a:p>
        </p:txBody>
      </p:sp>
      <p:pic>
        <p:nvPicPr>
          <p:cNvPr id="470" name="Google Shape;470;p43"/>
          <p:cNvPicPr preferRelativeResize="0"/>
          <p:nvPr/>
        </p:nvPicPr>
        <p:blipFill rotWithShape="1">
          <a:blip r:embed="rId5">
            <a:alphaModFix/>
          </a:blip>
          <a:srcRect b="0" l="0" r="0" t="0"/>
          <a:stretch/>
        </p:blipFill>
        <p:spPr>
          <a:xfrm>
            <a:off x="698500" y="2743200"/>
            <a:ext cx="1420812" cy="1322387"/>
          </a:xfrm>
          <a:prstGeom prst="rect">
            <a:avLst/>
          </a:prstGeom>
          <a:noFill/>
          <a:ln>
            <a:noFill/>
          </a:ln>
        </p:spPr>
      </p:pic>
      <p:pic>
        <p:nvPicPr>
          <p:cNvPr id="471" name="Google Shape;471;p43"/>
          <p:cNvPicPr preferRelativeResize="0"/>
          <p:nvPr/>
        </p:nvPicPr>
        <p:blipFill rotWithShape="1">
          <a:blip r:embed="rId6">
            <a:alphaModFix/>
          </a:blip>
          <a:srcRect b="0" l="0" r="0" t="0"/>
          <a:stretch/>
        </p:blipFill>
        <p:spPr>
          <a:xfrm>
            <a:off x="381000" y="3652837"/>
            <a:ext cx="1176337" cy="893762"/>
          </a:xfrm>
          <a:prstGeom prst="rect">
            <a:avLst/>
          </a:prstGeom>
          <a:noFill/>
          <a:ln>
            <a:noFill/>
          </a:ln>
        </p:spPr>
      </p:pic>
      <p:pic>
        <p:nvPicPr>
          <p:cNvPr id="472" name="Google Shape;472;p43"/>
          <p:cNvPicPr preferRelativeResize="0"/>
          <p:nvPr/>
        </p:nvPicPr>
        <p:blipFill rotWithShape="1">
          <a:blip r:embed="rId5">
            <a:alphaModFix/>
          </a:blip>
          <a:srcRect b="0" l="0" r="0" t="0"/>
          <a:stretch/>
        </p:blipFill>
        <p:spPr>
          <a:xfrm>
            <a:off x="622300" y="4724400"/>
            <a:ext cx="1420812" cy="1322387"/>
          </a:xfrm>
          <a:prstGeom prst="rect">
            <a:avLst/>
          </a:prstGeom>
          <a:noFill/>
          <a:ln>
            <a:noFill/>
          </a:ln>
        </p:spPr>
      </p:pic>
      <p:pic>
        <p:nvPicPr>
          <p:cNvPr id="473" name="Google Shape;473;p43"/>
          <p:cNvPicPr preferRelativeResize="0"/>
          <p:nvPr/>
        </p:nvPicPr>
        <p:blipFill rotWithShape="1">
          <a:blip r:embed="rId6">
            <a:alphaModFix/>
          </a:blip>
          <a:srcRect b="0" l="0" r="0" t="0"/>
          <a:stretch/>
        </p:blipFill>
        <p:spPr>
          <a:xfrm>
            <a:off x="304800" y="5634037"/>
            <a:ext cx="1176337" cy="893762"/>
          </a:xfrm>
          <a:prstGeom prst="rect">
            <a:avLst/>
          </a:prstGeom>
          <a:noFill/>
          <a:ln>
            <a:noFill/>
          </a:ln>
        </p:spPr>
      </p:pic>
      <p:pic>
        <p:nvPicPr>
          <p:cNvPr id="474" name="Google Shape;474;p43"/>
          <p:cNvPicPr preferRelativeResize="0"/>
          <p:nvPr/>
        </p:nvPicPr>
        <p:blipFill rotWithShape="1">
          <a:blip r:embed="rId3">
            <a:alphaModFix/>
          </a:blip>
          <a:srcRect b="0" l="0" r="0" t="0"/>
          <a:stretch/>
        </p:blipFill>
        <p:spPr>
          <a:xfrm>
            <a:off x="5892800" y="4108450"/>
            <a:ext cx="1023937" cy="2406650"/>
          </a:xfrm>
          <a:prstGeom prst="rect">
            <a:avLst/>
          </a:prstGeom>
          <a:noFill/>
          <a:ln>
            <a:noFill/>
          </a:ln>
        </p:spPr>
      </p:pic>
      <p:sp>
        <p:nvSpPr>
          <p:cNvPr id="475" name="Google Shape;475;p43"/>
          <p:cNvSpPr txBox="1"/>
          <p:nvPr/>
        </p:nvSpPr>
        <p:spPr>
          <a:xfrm>
            <a:off x="7189787" y="45799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76" name="Google Shape;476;p43"/>
          <p:cNvPicPr preferRelativeResize="0"/>
          <p:nvPr/>
        </p:nvPicPr>
        <p:blipFill rotWithShape="1">
          <a:blip r:embed="rId4">
            <a:alphaModFix/>
          </a:blip>
          <a:srcRect b="0" l="0" r="0" t="0"/>
          <a:stretch/>
        </p:blipFill>
        <p:spPr>
          <a:xfrm>
            <a:off x="7307262" y="4875212"/>
            <a:ext cx="974725" cy="1003300"/>
          </a:xfrm>
          <a:prstGeom prst="rect">
            <a:avLst/>
          </a:prstGeom>
          <a:noFill/>
          <a:ln>
            <a:noFill/>
          </a:ln>
        </p:spPr>
      </p:pic>
      <p:sp>
        <p:nvSpPr>
          <p:cNvPr id="477" name="Google Shape;477;p43"/>
          <p:cNvSpPr txBox="1"/>
          <p:nvPr/>
        </p:nvSpPr>
        <p:spPr>
          <a:xfrm>
            <a:off x="7246937" y="46291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478" name="Google Shape;478;p43"/>
          <p:cNvCxnSpPr/>
          <p:nvPr/>
        </p:nvCxnSpPr>
        <p:spPr>
          <a:xfrm>
            <a:off x="6894512" y="51101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79" name="Google Shape;479;p43"/>
          <p:cNvCxnSpPr/>
          <p:nvPr/>
        </p:nvCxnSpPr>
        <p:spPr>
          <a:xfrm rot="10800000">
            <a:off x="6894512" y="53467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480" name="Google Shape;480;p43"/>
          <p:cNvSpPr txBox="1"/>
          <p:nvPr/>
        </p:nvSpPr>
        <p:spPr>
          <a:xfrm>
            <a:off x="5892800" y="3695700"/>
            <a:ext cx="2476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 #2</a:t>
            </a:r>
            <a:endParaRPr/>
          </a:p>
        </p:txBody>
      </p:sp>
      <p:sp>
        <p:nvSpPr>
          <p:cNvPr id="481" name="Google Shape;481;p43"/>
          <p:cNvSpPr/>
          <p:nvPr/>
        </p:nvSpPr>
        <p:spPr>
          <a:xfrm rot="5400000">
            <a:off x="6039643" y="52585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grpSp>
        <p:nvGrpSpPr>
          <p:cNvPr id="482" name="Google Shape;482;p43"/>
          <p:cNvGrpSpPr/>
          <p:nvPr/>
        </p:nvGrpSpPr>
        <p:grpSpPr>
          <a:xfrm>
            <a:off x="2019300" y="1346200"/>
            <a:ext cx="3886200" cy="3721100"/>
            <a:chOff x="1272" y="848"/>
            <a:chExt cx="2448" cy="2344"/>
          </a:xfrm>
        </p:grpSpPr>
        <p:cxnSp>
          <p:nvCxnSpPr>
            <p:cNvPr id="483" name="Google Shape;483;p43"/>
            <p:cNvCxnSpPr/>
            <p:nvPr/>
          </p:nvCxnSpPr>
          <p:spPr>
            <a:xfrm>
              <a:off x="1272" y="848"/>
              <a:ext cx="2432" cy="2344"/>
            </a:xfrm>
            <a:prstGeom prst="straightConnector1">
              <a:avLst/>
            </a:prstGeom>
            <a:noFill/>
            <a:ln cap="flat" cmpd="sng" w="28575">
              <a:solidFill>
                <a:srgbClr val="FF0000"/>
              </a:solidFill>
              <a:prstDash val="solid"/>
              <a:miter lim="800000"/>
              <a:headEnd len="med" w="med" type="triangle"/>
              <a:tailEnd len="med" w="med" type="triangle"/>
            </a:ln>
          </p:spPr>
        </p:cxnSp>
        <p:cxnSp>
          <p:nvCxnSpPr>
            <p:cNvPr id="484" name="Google Shape;484;p43"/>
            <p:cNvCxnSpPr/>
            <p:nvPr/>
          </p:nvCxnSpPr>
          <p:spPr>
            <a:xfrm>
              <a:off x="1272" y="848"/>
              <a:ext cx="2448" cy="392"/>
            </a:xfrm>
            <a:prstGeom prst="straightConnector1">
              <a:avLst/>
            </a:prstGeom>
            <a:noFill/>
            <a:ln cap="flat" cmpd="sng" w="28575">
              <a:solidFill>
                <a:srgbClr val="FF0000"/>
              </a:solidFill>
              <a:prstDash val="solid"/>
              <a:miter lim="800000"/>
              <a:headEnd len="med" w="med" type="triangle"/>
              <a:tailEnd len="med" w="med" type="triangle"/>
            </a:ln>
          </p:spPr>
        </p:cxnSp>
      </p:grpSp>
      <p:cxnSp>
        <p:nvCxnSpPr>
          <p:cNvPr id="485" name="Google Shape;485;p43"/>
          <p:cNvCxnSpPr/>
          <p:nvPr/>
        </p:nvCxnSpPr>
        <p:spPr>
          <a:xfrm flipH="1" rot="10800000">
            <a:off x="2082800" y="2514600"/>
            <a:ext cx="3822700" cy="812800"/>
          </a:xfrm>
          <a:prstGeom prst="straightConnector1">
            <a:avLst/>
          </a:prstGeom>
          <a:noFill/>
          <a:ln cap="flat" cmpd="sng" w="28575">
            <a:solidFill>
              <a:srgbClr val="008000"/>
            </a:solidFill>
            <a:prstDash val="solid"/>
            <a:miter lim="800000"/>
            <a:headEnd len="med" w="med" type="triangle"/>
            <a:tailEnd len="med" w="med" type="triangle"/>
          </a:ln>
        </p:spPr>
      </p:cxnSp>
      <p:grpSp>
        <p:nvGrpSpPr>
          <p:cNvPr id="486" name="Google Shape;486;p43"/>
          <p:cNvGrpSpPr/>
          <p:nvPr/>
        </p:nvGrpSpPr>
        <p:grpSpPr>
          <a:xfrm>
            <a:off x="2019300" y="2908300"/>
            <a:ext cx="3860800" cy="2565400"/>
            <a:chOff x="1272" y="1832"/>
            <a:chExt cx="2432" cy="1616"/>
          </a:xfrm>
        </p:grpSpPr>
        <p:cxnSp>
          <p:nvCxnSpPr>
            <p:cNvPr id="487" name="Google Shape;487;p43"/>
            <p:cNvCxnSpPr/>
            <p:nvPr/>
          </p:nvCxnSpPr>
          <p:spPr>
            <a:xfrm flipH="1" rot="10800000">
              <a:off x="1272" y="1832"/>
              <a:ext cx="2432" cy="1472"/>
            </a:xfrm>
            <a:prstGeom prst="straightConnector1">
              <a:avLst/>
            </a:prstGeom>
            <a:noFill/>
            <a:ln cap="flat" cmpd="sng" w="28575">
              <a:solidFill>
                <a:schemeClr val="accent2"/>
              </a:solidFill>
              <a:prstDash val="solid"/>
              <a:miter lim="800000"/>
              <a:headEnd len="med" w="med" type="triangle"/>
              <a:tailEnd len="med" w="med" type="triangle"/>
            </a:ln>
          </p:spPr>
        </p:cxnSp>
        <p:cxnSp>
          <p:nvCxnSpPr>
            <p:cNvPr id="488" name="Google Shape;488;p43"/>
            <p:cNvCxnSpPr/>
            <p:nvPr/>
          </p:nvCxnSpPr>
          <p:spPr>
            <a:xfrm>
              <a:off x="1272" y="3320"/>
              <a:ext cx="2432" cy="128"/>
            </a:xfrm>
            <a:prstGeom prst="straightConnector1">
              <a:avLst/>
            </a:prstGeom>
            <a:noFill/>
            <a:ln cap="flat" cmpd="sng" w="28575">
              <a:solidFill>
                <a:schemeClr val="accent2"/>
              </a:solidFill>
              <a:prstDash val="solid"/>
              <a:miter lim="800000"/>
              <a:headEnd len="med" w="med" type="triangle"/>
              <a:tailEnd len="med" w="med" type="triangle"/>
            </a:ln>
          </p:spPr>
        </p:cxnSp>
      </p:grpSp>
      <p:sp>
        <p:nvSpPr>
          <p:cNvPr id="489" name="Google Shape;489;p43"/>
          <p:cNvSpPr txBox="1"/>
          <p:nvPr/>
        </p:nvSpPr>
        <p:spPr>
          <a:xfrm>
            <a:off x="760412" y="29257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CLIENT#2</a:t>
            </a:r>
            <a:endParaRPr/>
          </a:p>
        </p:txBody>
      </p:sp>
      <p:sp>
        <p:nvSpPr>
          <p:cNvPr id="490" name="Google Shape;490;p43"/>
          <p:cNvSpPr txBox="1"/>
          <p:nvPr/>
        </p:nvSpPr>
        <p:spPr>
          <a:xfrm>
            <a:off x="671512" y="49450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CLIENT#3</a:t>
            </a:r>
            <a:endParaRPr/>
          </a:p>
        </p:txBody>
      </p:sp>
      <p:sp>
        <p:nvSpPr>
          <p:cNvPr id="491" name="Google Shape;491;p43"/>
          <p:cNvSpPr txBox="1"/>
          <p:nvPr/>
        </p:nvSpPr>
        <p:spPr>
          <a:xfrm>
            <a:off x="601662" y="0"/>
            <a:ext cx="81026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sng">
                <a:solidFill>
                  <a:schemeClr val="dk1"/>
                </a:solidFill>
                <a:latin typeface="Times New Roman"/>
                <a:ea typeface="Times New Roman"/>
                <a:cs typeface="Times New Roman"/>
                <a:sym typeface="Times New Roman"/>
              </a:rPr>
              <a:t>M:N CLIENT/SERVER DBMS ARCHITECTURE</a:t>
            </a:r>
            <a:endParaRPr/>
          </a:p>
        </p:txBody>
      </p:sp>
      <p:sp>
        <p:nvSpPr>
          <p:cNvPr id="492" name="Google Shape;492;p43"/>
          <p:cNvSpPr txBox="1"/>
          <p:nvPr/>
        </p:nvSpPr>
        <p:spPr>
          <a:xfrm>
            <a:off x="1871662" y="5873750"/>
            <a:ext cx="3830637" cy="519112"/>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ibre Baskerville"/>
              <a:buNone/>
            </a:pPr>
            <a:r>
              <a:rPr b="0" i="0" lang="en-US" sz="1800" u="none">
                <a:solidFill>
                  <a:schemeClr val="dk1"/>
                </a:solidFill>
                <a:latin typeface="Libre Baskerville"/>
                <a:ea typeface="Libre Baskerville"/>
                <a:cs typeface="Libre Baskerville"/>
                <a:sym typeface="Libre Baskerville"/>
              </a:rPr>
              <a:t>NOT TRANSPARENT!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96" name="Google Shape;196;p2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380"/>
              <a:buFont typeface="Noto Sans Symbols"/>
              <a:buChar char="⚫"/>
            </a:pPr>
            <a:r>
              <a:rPr b="1" i="0" lang="en-US" sz="2800" u="sng">
                <a:solidFill>
                  <a:schemeClr val="dk1"/>
                </a:solidFill>
                <a:latin typeface="Times New Roman"/>
                <a:ea typeface="Times New Roman"/>
                <a:cs typeface="Times New Roman"/>
                <a:sym typeface="Times New Roman"/>
              </a:rPr>
              <a:t>DBMS ARCHITECTURE</a:t>
            </a:r>
            <a:endParaRPr/>
          </a:p>
          <a:p>
            <a:pPr indent="-121920" lvl="0" marL="273050" marR="0" rtl="0" algn="l">
              <a:spcBef>
                <a:spcPts val="575"/>
              </a:spcBef>
              <a:spcAft>
                <a:spcPts val="0"/>
              </a:spcAft>
              <a:buClr>
                <a:schemeClr val="accent1"/>
              </a:buClr>
              <a:buSzPts val="2380"/>
              <a:buFont typeface="Noto Sans Symbols"/>
              <a:buNone/>
            </a:pPr>
            <a:r>
              <a:t/>
            </a:r>
            <a:endParaRPr b="1" i="0" sz="2800" u="sng">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4"/>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DBMS Environment</a:t>
            </a:r>
            <a:endParaRPr/>
          </a:p>
        </p:txBody>
      </p:sp>
      <p:cxnSp>
        <p:nvCxnSpPr>
          <p:cNvPr id="498" name="Google Shape;498;p44"/>
          <p:cNvCxnSpPr/>
          <p:nvPr/>
        </p:nvCxnSpPr>
        <p:spPr>
          <a:xfrm flipH="1">
            <a:off x="4495800" y="2841625"/>
            <a:ext cx="57150" cy="663575"/>
          </a:xfrm>
          <a:prstGeom prst="straightConnector1">
            <a:avLst/>
          </a:prstGeom>
          <a:noFill/>
          <a:ln cap="flat" cmpd="sng" w="12700">
            <a:solidFill>
              <a:srgbClr val="000000"/>
            </a:solidFill>
            <a:prstDash val="solid"/>
            <a:miter lim="800000"/>
            <a:headEnd len="med" w="med" type="none"/>
            <a:tailEnd len="med" w="med" type="none"/>
          </a:ln>
        </p:spPr>
      </p:cxnSp>
      <p:cxnSp>
        <p:nvCxnSpPr>
          <p:cNvPr id="499" name="Google Shape;499;p44"/>
          <p:cNvCxnSpPr/>
          <p:nvPr/>
        </p:nvCxnSpPr>
        <p:spPr>
          <a:xfrm flipH="1">
            <a:off x="3276600" y="4648200"/>
            <a:ext cx="685800" cy="847725"/>
          </a:xfrm>
          <a:prstGeom prst="straightConnector1">
            <a:avLst/>
          </a:prstGeom>
          <a:noFill/>
          <a:ln cap="flat" cmpd="sng" w="12700">
            <a:solidFill>
              <a:srgbClr val="000000"/>
            </a:solidFill>
            <a:prstDash val="solid"/>
            <a:miter lim="800000"/>
            <a:headEnd len="med" w="med" type="none"/>
            <a:tailEnd len="med" w="med" type="none"/>
          </a:ln>
        </p:spPr>
      </p:cxnSp>
      <p:cxnSp>
        <p:nvCxnSpPr>
          <p:cNvPr id="500" name="Google Shape;500;p44"/>
          <p:cNvCxnSpPr/>
          <p:nvPr/>
        </p:nvCxnSpPr>
        <p:spPr>
          <a:xfrm rot="10800000">
            <a:off x="2832100" y="3470275"/>
            <a:ext cx="596900" cy="158750"/>
          </a:xfrm>
          <a:prstGeom prst="straightConnector1">
            <a:avLst/>
          </a:prstGeom>
          <a:noFill/>
          <a:ln cap="flat" cmpd="sng" w="12700">
            <a:solidFill>
              <a:srgbClr val="000000"/>
            </a:solidFill>
            <a:prstDash val="solid"/>
            <a:miter lim="800000"/>
            <a:headEnd len="med" w="med" type="none"/>
            <a:tailEnd len="med" w="med" type="none"/>
          </a:ln>
        </p:spPr>
      </p:cxnSp>
      <p:cxnSp>
        <p:nvCxnSpPr>
          <p:cNvPr id="501" name="Google Shape;501;p44"/>
          <p:cNvCxnSpPr/>
          <p:nvPr/>
        </p:nvCxnSpPr>
        <p:spPr>
          <a:xfrm flipH="1" rot="10800000">
            <a:off x="5683250" y="3200400"/>
            <a:ext cx="641350" cy="422275"/>
          </a:xfrm>
          <a:prstGeom prst="straightConnector1">
            <a:avLst/>
          </a:prstGeom>
          <a:noFill/>
          <a:ln cap="flat" cmpd="sng" w="12700">
            <a:solidFill>
              <a:srgbClr val="000000"/>
            </a:solidFill>
            <a:prstDash val="solid"/>
            <a:miter lim="800000"/>
            <a:headEnd len="med" w="med" type="none"/>
            <a:tailEnd len="med" w="med" type="none"/>
          </a:ln>
        </p:spPr>
      </p:cxnSp>
      <p:cxnSp>
        <p:nvCxnSpPr>
          <p:cNvPr id="502" name="Google Shape;502;p44"/>
          <p:cNvCxnSpPr/>
          <p:nvPr/>
        </p:nvCxnSpPr>
        <p:spPr>
          <a:xfrm>
            <a:off x="5181600" y="4648200"/>
            <a:ext cx="609600" cy="914400"/>
          </a:xfrm>
          <a:prstGeom prst="straightConnector1">
            <a:avLst/>
          </a:prstGeom>
          <a:noFill/>
          <a:ln cap="flat" cmpd="sng" w="12700">
            <a:solidFill>
              <a:srgbClr val="000000"/>
            </a:solidFill>
            <a:prstDash val="solid"/>
            <a:miter lim="800000"/>
            <a:headEnd len="med" w="med" type="none"/>
            <a:tailEnd len="med" w="med" type="none"/>
          </a:ln>
        </p:spPr>
      </p:cxnSp>
      <p:cxnSp>
        <p:nvCxnSpPr>
          <p:cNvPr id="503" name="Google Shape;503;p44"/>
          <p:cNvCxnSpPr/>
          <p:nvPr/>
        </p:nvCxnSpPr>
        <p:spPr>
          <a:xfrm>
            <a:off x="2305050" y="5775325"/>
            <a:ext cx="317500" cy="0"/>
          </a:xfrm>
          <a:prstGeom prst="straightConnector1">
            <a:avLst/>
          </a:prstGeom>
          <a:noFill/>
          <a:ln cap="flat" cmpd="sng" w="12700">
            <a:solidFill>
              <a:srgbClr val="000000"/>
            </a:solidFill>
            <a:prstDash val="solid"/>
            <a:miter lim="800000"/>
            <a:headEnd len="med" w="med" type="none"/>
            <a:tailEnd len="med" w="med" type="none"/>
          </a:ln>
        </p:spPr>
      </p:cxnSp>
      <p:cxnSp>
        <p:nvCxnSpPr>
          <p:cNvPr id="504" name="Google Shape;504;p44"/>
          <p:cNvCxnSpPr/>
          <p:nvPr/>
        </p:nvCxnSpPr>
        <p:spPr>
          <a:xfrm>
            <a:off x="2286000" y="2905125"/>
            <a:ext cx="0" cy="304800"/>
          </a:xfrm>
          <a:prstGeom prst="straightConnector1">
            <a:avLst/>
          </a:prstGeom>
          <a:noFill/>
          <a:ln cap="flat" cmpd="sng" w="12700">
            <a:solidFill>
              <a:srgbClr val="000000"/>
            </a:solidFill>
            <a:prstDash val="solid"/>
            <a:miter lim="800000"/>
            <a:headEnd len="med" w="med" type="none"/>
            <a:tailEnd len="med" w="med" type="none"/>
          </a:ln>
        </p:spPr>
      </p:cxnSp>
      <p:sp>
        <p:nvSpPr>
          <p:cNvPr id="505" name="Google Shape;505;p44"/>
          <p:cNvSpPr/>
          <p:nvPr/>
        </p:nvSpPr>
        <p:spPr>
          <a:xfrm>
            <a:off x="5657850" y="3616325"/>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6" name="Google Shape;506;p44"/>
          <p:cNvSpPr/>
          <p:nvPr/>
        </p:nvSpPr>
        <p:spPr>
          <a:xfrm>
            <a:off x="3435350" y="3603625"/>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7" name="Google Shape;507;p44"/>
          <p:cNvSpPr txBox="1"/>
          <p:nvPr/>
        </p:nvSpPr>
        <p:spPr>
          <a:xfrm>
            <a:off x="1720850" y="32226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508" name="Google Shape;508;p44"/>
          <p:cNvSpPr txBox="1"/>
          <p:nvPr/>
        </p:nvSpPr>
        <p:spPr>
          <a:xfrm>
            <a:off x="3987800" y="22320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509" name="Google Shape;509;p44"/>
          <p:cNvSpPr txBox="1"/>
          <p:nvPr/>
        </p:nvSpPr>
        <p:spPr>
          <a:xfrm>
            <a:off x="5740400" y="267017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510" name="Google Shape;510;p44"/>
          <p:cNvCxnSpPr/>
          <p:nvPr/>
        </p:nvCxnSpPr>
        <p:spPr>
          <a:xfrm flipH="1" rot="10800000">
            <a:off x="6883400" y="2587625"/>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511" name="Google Shape;511;p44"/>
          <p:cNvSpPr txBox="1"/>
          <p:nvPr/>
        </p:nvSpPr>
        <p:spPr>
          <a:xfrm>
            <a:off x="5245100" y="55467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512" name="Google Shape;512;p44"/>
          <p:cNvSpPr txBox="1"/>
          <p:nvPr/>
        </p:nvSpPr>
        <p:spPr>
          <a:xfrm>
            <a:off x="2578100" y="55086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513" name="Google Shape;513;p44"/>
          <p:cNvGrpSpPr/>
          <p:nvPr/>
        </p:nvGrpSpPr>
        <p:grpSpPr>
          <a:xfrm>
            <a:off x="2028825" y="2359025"/>
            <a:ext cx="485775" cy="542925"/>
            <a:chOff x="1062" y="1236"/>
            <a:chExt cx="306" cy="342"/>
          </a:xfrm>
        </p:grpSpPr>
        <p:sp>
          <p:nvSpPr>
            <p:cNvPr id="514" name="Google Shape;514;p44"/>
            <p:cNvSpPr txBox="1"/>
            <p:nvPr/>
          </p:nvSpPr>
          <p:spPr>
            <a:xfrm>
              <a:off x="1062" y="1260"/>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5" name="Google Shape;515;p44"/>
            <p:cNvSpPr/>
            <p:nvPr/>
          </p:nvSpPr>
          <p:spPr>
            <a:xfrm>
              <a:off x="1062" y="123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 name="Google Shape;516;p44"/>
            <p:cNvSpPr/>
            <p:nvPr/>
          </p:nvSpPr>
          <p:spPr>
            <a:xfrm>
              <a:off x="1064" y="153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17" name="Google Shape;517;p44"/>
          <p:cNvGrpSpPr/>
          <p:nvPr/>
        </p:nvGrpSpPr>
        <p:grpSpPr>
          <a:xfrm>
            <a:off x="7096125" y="5572125"/>
            <a:ext cx="485775" cy="542925"/>
            <a:chOff x="4254" y="3260"/>
            <a:chExt cx="306" cy="342"/>
          </a:xfrm>
        </p:grpSpPr>
        <p:sp>
          <p:nvSpPr>
            <p:cNvPr id="518" name="Google Shape;518;p44"/>
            <p:cNvSpPr txBox="1"/>
            <p:nvPr/>
          </p:nvSpPr>
          <p:spPr>
            <a:xfrm>
              <a:off x="4254" y="3284"/>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44"/>
            <p:cNvSpPr/>
            <p:nvPr/>
          </p:nvSpPr>
          <p:spPr>
            <a:xfrm>
              <a:off x="4254" y="326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 name="Google Shape;520;p44"/>
            <p:cNvSpPr/>
            <p:nvPr/>
          </p:nvSpPr>
          <p:spPr>
            <a:xfrm>
              <a:off x="4256" y="356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21" name="Google Shape;521;p44"/>
          <p:cNvGrpSpPr/>
          <p:nvPr/>
        </p:nvGrpSpPr>
        <p:grpSpPr>
          <a:xfrm>
            <a:off x="7743825" y="2206625"/>
            <a:ext cx="485775" cy="542925"/>
            <a:chOff x="4662" y="1140"/>
            <a:chExt cx="306" cy="342"/>
          </a:xfrm>
        </p:grpSpPr>
        <p:sp>
          <p:nvSpPr>
            <p:cNvPr id="522" name="Google Shape;522;p44"/>
            <p:cNvSpPr txBox="1"/>
            <p:nvPr/>
          </p:nvSpPr>
          <p:spPr>
            <a:xfrm>
              <a:off x="4662" y="1164"/>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3" name="Google Shape;523;p44"/>
            <p:cNvSpPr/>
            <p:nvPr/>
          </p:nvSpPr>
          <p:spPr>
            <a:xfrm>
              <a:off x="4662" y="114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4" name="Google Shape;524;p44"/>
            <p:cNvSpPr/>
            <p:nvPr/>
          </p:nvSpPr>
          <p:spPr>
            <a:xfrm>
              <a:off x="4664" y="144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25" name="Google Shape;525;p44"/>
          <p:cNvGrpSpPr/>
          <p:nvPr/>
        </p:nvGrpSpPr>
        <p:grpSpPr>
          <a:xfrm>
            <a:off x="7629525" y="2320925"/>
            <a:ext cx="485775" cy="542925"/>
            <a:chOff x="4590" y="1212"/>
            <a:chExt cx="306" cy="342"/>
          </a:xfrm>
        </p:grpSpPr>
        <p:sp>
          <p:nvSpPr>
            <p:cNvPr id="526" name="Google Shape;526;p44"/>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7" name="Google Shape;527;p44"/>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8" name="Google Shape;528;p44"/>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529" name="Google Shape;529;p44"/>
          <p:cNvCxnSpPr/>
          <p:nvPr/>
        </p:nvCxnSpPr>
        <p:spPr>
          <a:xfrm>
            <a:off x="6394450" y="5845175"/>
            <a:ext cx="685800" cy="0"/>
          </a:xfrm>
          <a:prstGeom prst="straightConnector1">
            <a:avLst/>
          </a:prstGeom>
          <a:noFill/>
          <a:ln cap="flat" cmpd="sng" w="12700">
            <a:solidFill>
              <a:schemeClr val="dk1"/>
            </a:solidFill>
            <a:prstDash val="solid"/>
            <a:miter lim="800000"/>
            <a:headEnd len="med" w="med" type="none"/>
            <a:tailEnd len="med" w="med" type="none"/>
          </a:ln>
        </p:spPr>
      </p:cxnSp>
      <p:grpSp>
        <p:nvGrpSpPr>
          <p:cNvPr id="530" name="Google Shape;530;p44"/>
          <p:cNvGrpSpPr/>
          <p:nvPr/>
        </p:nvGrpSpPr>
        <p:grpSpPr>
          <a:xfrm>
            <a:off x="1590675" y="5400675"/>
            <a:ext cx="485775" cy="542925"/>
            <a:chOff x="786" y="3152"/>
            <a:chExt cx="306" cy="342"/>
          </a:xfrm>
        </p:grpSpPr>
        <p:sp>
          <p:nvSpPr>
            <p:cNvPr id="531" name="Google Shape;531;p44"/>
            <p:cNvSpPr txBox="1"/>
            <p:nvPr/>
          </p:nvSpPr>
          <p:spPr>
            <a:xfrm>
              <a:off x="786" y="317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2" name="Google Shape;532;p44"/>
            <p:cNvSpPr/>
            <p:nvPr/>
          </p:nvSpPr>
          <p:spPr>
            <a:xfrm>
              <a:off x="786" y="315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3" name="Google Shape;533;p44"/>
            <p:cNvSpPr/>
            <p:nvPr/>
          </p:nvSpPr>
          <p:spPr>
            <a:xfrm>
              <a:off x="788" y="345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34" name="Google Shape;534;p44"/>
          <p:cNvGrpSpPr/>
          <p:nvPr/>
        </p:nvGrpSpPr>
        <p:grpSpPr>
          <a:xfrm>
            <a:off x="1743075" y="5553075"/>
            <a:ext cx="485775" cy="542925"/>
            <a:chOff x="882" y="3248"/>
            <a:chExt cx="306" cy="342"/>
          </a:xfrm>
        </p:grpSpPr>
        <p:sp>
          <p:nvSpPr>
            <p:cNvPr id="535" name="Google Shape;535;p44"/>
            <p:cNvSpPr txBox="1"/>
            <p:nvPr/>
          </p:nvSpPr>
          <p:spPr>
            <a:xfrm>
              <a:off x="882" y="327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6" name="Google Shape;536;p44"/>
            <p:cNvSpPr/>
            <p:nvPr/>
          </p:nvSpPr>
          <p:spPr>
            <a:xfrm>
              <a:off x="882" y="324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7" name="Google Shape;537;p44"/>
            <p:cNvSpPr/>
            <p:nvPr/>
          </p:nvSpPr>
          <p:spPr>
            <a:xfrm>
              <a:off x="884" y="355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38" name="Google Shape;538;p44"/>
          <p:cNvGrpSpPr/>
          <p:nvPr/>
        </p:nvGrpSpPr>
        <p:grpSpPr>
          <a:xfrm>
            <a:off x="1895475" y="5705475"/>
            <a:ext cx="485775" cy="542925"/>
            <a:chOff x="978" y="3344"/>
            <a:chExt cx="306" cy="342"/>
          </a:xfrm>
        </p:grpSpPr>
        <p:sp>
          <p:nvSpPr>
            <p:cNvPr id="539" name="Google Shape;539;p44"/>
            <p:cNvSpPr txBox="1"/>
            <p:nvPr/>
          </p:nvSpPr>
          <p:spPr>
            <a:xfrm>
              <a:off x="978" y="336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 name="Google Shape;540;p44"/>
            <p:cNvSpPr/>
            <p:nvPr/>
          </p:nvSpPr>
          <p:spPr>
            <a:xfrm>
              <a:off x="978" y="334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1" name="Google Shape;541;p44"/>
            <p:cNvSpPr/>
            <p:nvPr/>
          </p:nvSpPr>
          <p:spPr>
            <a:xfrm>
              <a:off x="980" y="364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42" name="Google Shape;542;p44"/>
          <p:cNvGrpSpPr/>
          <p:nvPr/>
        </p:nvGrpSpPr>
        <p:grpSpPr>
          <a:xfrm>
            <a:off x="2286000" y="3124200"/>
            <a:ext cx="4419600" cy="1619250"/>
            <a:chOff x="2006" y="1098"/>
            <a:chExt cx="1944" cy="712"/>
          </a:xfrm>
        </p:grpSpPr>
        <p:sp>
          <p:nvSpPr>
            <p:cNvPr id="543" name="Google Shape;543;p44"/>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 name="Google Shape;544;p44"/>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545" name="Google Shape;545;p44"/>
          <p:cNvSpPr txBox="1"/>
          <p:nvPr/>
        </p:nvSpPr>
        <p:spPr>
          <a:xfrm>
            <a:off x="3429000" y="38100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51" name="Google Shape;551;p4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a:t>
            </a:r>
            <a:r>
              <a:rPr b="1" i="0" lang="en-US" sz="2600" u="none">
                <a:solidFill>
                  <a:schemeClr val="dk1"/>
                </a:solidFill>
                <a:latin typeface="Libre Baskerville"/>
                <a:ea typeface="Libre Baskerville"/>
                <a:cs typeface="Libre Baskerville"/>
                <a:sym typeface="Libre Baskerville"/>
              </a:rPr>
              <a:t>distributed database</a:t>
            </a:r>
            <a:r>
              <a:rPr b="0" i="0" lang="en-US" sz="2600" u="none">
                <a:solidFill>
                  <a:schemeClr val="dk1"/>
                </a:solidFill>
                <a:latin typeface="Libre Baskerville"/>
                <a:ea typeface="Libre Baskerville"/>
                <a:cs typeface="Libre Baskerville"/>
                <a:sym typeface="Libre Baskerville"/>
              </a:rPr>
              <a:t> is a collection of multiple interconnected databases, which are spread physically across various locations that communicate via a computer network.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57" name="Google Shape;557;p46"/>
          <p:cNvSpPr txBox="1"/>
          <p:nvPr>
            <p:ph idx="1" type="body"/>
          </p:nvPr>
        </p:nvSpPr>
        <p:spPr>
          <a:xfrm>
            <a:off x="457200" y="846137"/>
            <a:ext cx="82296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Features: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Databases in the collection are logically interrelated with each other.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Often they represent a single logical database.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is physically stored across multiple sites.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 each site can be managed by a DBMS independent of the other sites.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processors in the sites are connected via a network.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They do not have any multiprocessor configuration.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63" name="Google Shape;563;p4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distributed database management system (DDBMS) is a centralized software system that manages a distributed database in a manner as if it were all stored in a single location.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69" name="Google Shape;569;p48"/>
          <p:cNvSpPr txBox="1"/>
          <p:nvPr>
            <p:ph idx="1" type="body"/>
          </p:nvPr>
        </p:nvSpPr>
        <p:spPr>
          <a:xfrm>
            <a:off x="939800" y="457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Features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used to create, retrieve, update and delete distributed databases.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synchronizes the database periodically and provides access mechanisms by the virtue of which the distribution becomes transparent to the users.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ensures that the data modified at any site is universally updated.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used in application areas where large volumes of data are processed and accessed by numerous users simultaneously.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designed for heterogeneous database platforms.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maintains confidentiality and data integrity of the databases.</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cxnSp>
        <p:nvCxnSpPr>
          <p:cNvPr id="574" name="Google Shape;574;p49"/>
          <p:cNvCxnSpPr/>
          <p:nvPr/>
        </p:nvCxnSpPr>
        <p:spPr>
          <a:xfrm>
            <a:off x="4229100" y="635000"/>
            <a:ext cx="0" cy="5715000"/>
          </a:xfrm>
          <a:prstGeom prst="straightConnector1">
            <a:avLst/>
          </a:prstGeom>
          <a:noFill/>
          <a:ln cap="flat" cmpd="sng" w="57150">
            <a:solidFill>
              <a:schemeClr val="dk1"/>
            </a:solidFill>
            <a:prstDash val="solid"/>
            <a:miter lim="800000"/>
            <a:headEnd len="med" w="med" type="none"/>
            <a:tailEnd len="med" w="med" type="none"/>
          </a:ln>
        </p:spPr>
      </p:cxnSp>
      <p:sp>
        <p:nvSpPr>
          <p:cNvPr id="575" name="Google Shape;575;p49"/>
          <p:cNvSpPr txBox="1"/>
          <p:nvPr/>
        </p:nvSpPr>
        <p:spPr>
          <a:xfrm rot="5340000">
            <a:off x="2306637" y="2786062"/>
            <a:ext cx="41751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WIDE   AREA   NETWORK</a:t>
            </a:r>
            <a:endParaRPr/>
          </a:p>
        </p:txBody>
      </p:sp>
      <p:sp>
        <p:nvSpPr>
          <p:cNvPr id="576" name="Google Shape;576;p49"/>
          <p:cNvSpPr txBox="1"/>
          <p:nvPr/>
        </p:nvSpPr>
        <p:spPr>
          <a:xfrm>
            <a:off x="4660900" y="3759200"/>
            <a:ext cx="4171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577" name="Google Shape;577;p49"/>
          <p:cNvGrpSpPr/>
          <p:nvPr/>
        </p:nvGrpSpPr>
        <p:grpSpPr>
          <a:xfrm>
            <a:off x="4770437" y="3971925"/>
            <a:ext cx="1298575" cy="2420937"/>
            <a:chOff x="341" y="654"/>
            <a:chExt cx="818" cy="1525"/>
          </a:xfrm>
        </p:grpSpPr>
        <p:grpSp>
          <p:nvGrpSpPr>
            <p:cNvPr id="578" name="Google Shape;578;p49"/>
            <p:cNvGrpSpPr/>
            <p:nvPr/>
          </p:nvGrpSpPr>
          <p:grpSpPr>
            <a:xfrm>
              <a:off x="341" y="654"/>
              <a:ext cx="783" cy="721"/>
              <a:chOff x="193" y="159"/>
              <a:chExt cx="1009" cy="930"/>
            </a:xfrm>
          </p:grpSpPr>
          <p:pic>
            <p:nvPicPr>
              <p:cNvPr id="579" name="Google Shape;579;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580" name="Google Shape;580;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581" name="Google Shape;581;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82" name="Google Shape;582;p49"/>
            <p:cNvGrpSpPr/>
            <p:nvPr/>
          </p:nvGrpSpPr>
          <p:grpSpPr>
            <a:xfrm>
              <a:off x="375" y="1458"/>
              <a:ext cx="784" cy="721"/>
              <a:chOff x="237" y="1180"/>
              <a:chExt cx="1010" cy="930"/>
            </a:xfrm>
          </p:grpSpPr>
          <p:pic>
            <p:nvPicPr>
              <p:cNvPr id="583" name="Google Shape;583;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584" name="Google Shape;584;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585" name="Google Shape;585;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grpSp>
        <p:nvGrpSpPr>
          <p:cNvPr id="586" name="Google Shape;586;p49"/>
          <p:cNvGrpSpPr/>
          <p:nvPr/>
        </p:nvGrpSpPr>
        <p:grpSpPr>
          <a:xfrm>
            <a:off x="6116637" y="3971925"/>
            <a:ext cx="1298575" cy="2420937"/>
            <a:chOff x="341" y="654"/>
            <a:chExt cx="818" cy="1525"/>
          </a:xfrm>
        </p:grpSpPr>
        <p:grpSp>
          <p:nvGrpSpPr>
            <p:cNvPr id="587" name="Google Shape;587;p49"/>
            <p:cNvGrpSpPr/>
            <p:nvPr/>
          </p:nvGrpSpPr>
          <p:grpSpPr>
            <a:xfrm>
              <a:off x="341" y="654"/>
              <a:ext cx="783" cy="721"/>
              <a:chOff x="193" y="159"/>
              <a:chExt cx="1009" cy="930"/>
            </a:xfrm>
          </p:grpSpPr>
          <p:pic>
            <p:nvPicPr>
              <p:cNvPr id="588" name="Google Shape;588;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589" name="Google Shape;589;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590" name="Google Shape;590;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91" name="Google Shape;591;p49"/>
            <p:cNvGrpSpPr/>
            <p:nvPr/>
          </p:nvGrpSpPr>
          <p:grpSpPr>
            <a:xfrm>
              <a:off x="375" y="1458"/>
              <a:ext cx="784" cy="721"/>
              <a:chOff x="237" y="1180"/>
              <a:chExt cx="1010" cy="930"/>
            </a:xfrm>
          </p:grpSpPr>
          <p:pic>
            <p:nvPicPr>
              <p:cNvPr id="592" name="Google Shape;592;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593" name="Google Shape;593;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594" name="Google Shape;594;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595" name="Google Shape;595;p49"/>
          <p:cNvCxnSpPr/>
          <p:nvPr/>
        </p:nvCxnSpPr>
        <p:spPr>
          <a:xfrm>
            <a:off x="4521200" y="5130800"/>
            <a:ext cx="3416300" cy="0"/>
          </a:xfrm>
          <a:prstGeom prst="straightConnector1">
            <a:avLst/>
          </a:prstGeom>
          <a:noFill/>
          <a:ln cap="flat" cmpd="sng" w="28575">
            <a:solidFill>
              <a:schemeClr val="dk1"/>
            </a:solidFill>
            <a:prstDash val="solid"/>
            <a:miter lim="800000"/>
            <a:headEnd len="med" w="med" type="none"/>
            <a:tailEnd len="med" w="med" type="none"/>
          </a:ln>
        </p:spPr>
      </p:cxnSp>
      <p:cxnSp>
        <p:nvCxnSpPr>
          <p:cNvPr id="596" name="Google Shape;596;p49"/>
          <p:cNvCxnSpPr/>
          <p:nvPr/>
        </p:nvCxnSpPr>
        <p:spPr>
          <a:xfrm>
            <a:off x="5448300" y="51435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597" name="Google Shape;597;p49"/>
          <p:cNvCxnSpPr/>
          <p:nvPr/>
        </p:nvCxnSpPr>
        <p:spPr>
          <a:xfrm>
            <a:off x="5803900" y="46736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598" name="Google Shape;598;p49"/>
          <p:cNvCxnSpPr/>
          <p:nvPr/>
        </p:nvCxnSpPr>
        <p:spPr>
          <a:xfrm>
            <a:off x="6870700" y="51435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599" name="Google Shape;599;p49"/>
          <p:cNvCxnSpPr/>
          <p:nvPr/>
        </p:nvCxnSpPr>
        <p:spPr>
          <a:xfrm>
            <a:off x="7226300" y="45974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00" name="Google Shape;600;p49"/>
          <p:cNvSpPr txBox="1"/>
          <p:nvPr/>
        </p:nvSpPr>
        <p:spPr>
          <a:xfrm>
            <a:off x="7235825" y="4802187"/>
            <a:ext cx="722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LAN</a:t>
            </a:r>
            <a:endParaRPr/>
          </a:p>
        </p:txBody>
      </p:sp>
      <p:sp>
        <p:nvSpPr>
          <p:cNvPr id="601" name="Google Shape;601;p49"/>
          <p:cNvSpPr txBox="1"/>
          <p:nvPr/>
        </p:nvSpPr>
        <p:spPr>
          <a:xfrm>
            <a:off x="5000625" y="41386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2" name="Google Shape;602;p49"/>
          <p:cNvSpPr txBox="1"/>
          <p:nvPr/>
        </p:nvSpPr>
        <p:spPr>
          <a:xfrm>
            <a:off x="6346825" y="41640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3" name="Google Shape;603;p49"/>
          <p:cNvSpPr txBox="1"/>
          <p:nvPr/>
        </p:nvSpPr>
        <p:spPr>
          <a:xfrm>
            <a:off x="5026025" y="54467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4" name="Google Shape;604;p49"/>
          <p:cNvSpPr txBox="1"/>
          <p:nvPr/>
        </p:nvSpPr>
        <p:spPr>
          <a:xfrm>
            <a:off x="6397625" y="54213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05" name="Google Shape;605;p49"/>
          <p:cNvPicPr preferRelativeResize="0"/>
          <p:nvPr/>
        </p:nvPicPr>
        <p:blipFill rotWithShape="1">
          <a:blip r:embed="rId6">
            <a:alphaModFix/>
          </a:blip>
          <a:srcRect b="0" l="0" r="0" t="0"/>
          <a:stretch/>
        </p:blipFill>
        <p:spPr>
          <a:xfrm>
            <a:off x="7893050" y="4051300"/>
            <a:ext cx="884237" cy="2081212"/>
          </a:xfrm>
          <a:prstGeom prst="rect">
            <a:avLst/>
          </a:prstGeom>
          <a:noFill/>
          <a:ln>
            <a:noFill/>
          </a:ln>
        </p:spPr>
      </p:pic>
      <p:sp>
        <p:nvSpPr>
          <p:cNvPr id="606" name="Google Shape;606;p49"/>
          <p:cNvSpPr txBox="1"/>
          <p:nvPr/>
        </p:nvSpPr>
        <p:spPr>
          <a:xfrm rot="5400000">
            <a:off x="8203406" y="48617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07" name="Google Shape;607;p49"/>
          <p:cNvSpPr txBox="1"/>
          <p:nvPr/>
        </p:nvSpPr>
        <p:spPr>
          <a:xfrm>
            <a:off x="601662" y="0"/>
            <a:ext cx="8102600"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ibre Baskerville"/>
              <a:buNone/>
            </a:pPr>
            <a:r>
              <a:rPr b="0" i="0" lang="en-US" sz="1800" u="sng">
                <a:solidFill>
                  <a:schemeClr val="dk1"/>
                </a:solidFill>
                <a:latin typeface="Libre Baskerville"/>
                <a:ea typeface="Libre Baskerville"/>
                <a:cs typeface="Libre Baskerville"/>
                <a:sym typeface="Libre Baskerville"/>
              </a:rPr>
              <a:t>DISTRIBUTED DATABASE ARCHITECTURE</a:t>
            </a:r>
            <a:endParaRPr/>
          </a:p>
        </p:txBody>
      </p:sp>
      <p:sp>
        <p:nvSpPr>
          <p:cNvPr id="608" name="Google Shape;608;p49"/>
          <p:cNvSpPr txBox="1"/>
          <p:nvPr/>
        </p:nvSpPr>
        <p:spPr>
          <a:xfrm>
            <a:off x="4635500" y="660400"/>
            <a:ext cx="4171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09" name="Google Shape;609;p49"/>
          <p:cNvGrpSpPr/>
          <p:nvPr/>
        </p:nvGrpSpPr>
        <p:grpSpPr>
          <a:xfrm>
            <a:off x="4745037" y="873125"/>
            <a:ext cx="1298575" cy="2420937"/>
            <a:chOff x="341" y="654"/>
            <a:chExt cx="818" cy="1525"/>
          </a:xfrm>
        </p:grpSpPr>
        <p:grpSp>
          <p:nvGrpSpPr>
            <p:cNvPr id="610" name="Google Shape;610;p49"/>
            <p:cNvGrpSpPr/>
            <p:nvPr/>
          </p:nvGrpSpPr>
          <p:grpSpPr>
            <a:xfrm>
              <a:off x="341" y="654"/>
              <a:ext cx="783" cy="721"/>
              <a:chOff x="193" y="159"/>
              <a:chExt cx="1009" cy="930"/>
            </a:xfrm>
          </p:grpSpPr>
          <p:pic>
            <p:nvPicPr>
              <p:cNvPr id="611" name="Google Shape;611;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12" name="Google Shape;612;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13" name="Google Shape;613;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14" name="Google Shape;614;p49"/>
            <p:cNvGrpSpPr/>
            <p:nvPr/>
          </p:nvGrpSpPr>
          <p:grpSpPr>
            <a:xfrm>
              <a:off x="375" y="1458"/>
              <a:ext cx="784" cy="721"/>
              <a:chOff x="237" y="1180"/>
              <a:chExt cx="1010" cy="930"/>
            </a:xfrm>
          </p:grpSpPr>
          <p:pic>
            <p:nvPicPr>
              <p:cNvPr id="615" name="Google Shape;615;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16" name="Google Shape;616;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17" name="Google Shape;617;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grpSp>
        <p:nvGrpSpPr>
          <p:cNvPr id="618" name="Google Shape;618;p49"/>
          <p:cNvGrpSpPr/>
          <p:nvPr/>
        </p:nvGrpSpPr>
        <p:grpSpPr>
          <a:xfrm>
            <a:off x="6091237" y="873125"/>
            <a:ext cx="1298575" cy="2420937"/>
            <a:chOff x="341" y="654"/>
            <a:chExt cx="818" cy="1525"/>
          </a:xfrm>
        </p:grpSpPr>
        <p:grpSp>
          <p:nvGrpSpPr>
            <p:cNvPr id="619" name="Google Shape;619;p49"/>
            <p:cNvGrpSpPr/>
            <p:nvPr/>
          </p:nvGrpSpPr>
          <p:grpSpPr>
            <a:xfrm>
              <a:off x="341" y="654"/>
              <a:ext cx="783" cy="721"/>
              <a:chOff x="193" y="159"/>
              <a:chExt cx="1009" cy="930"/>
            </a:xfrm>
          </p:grpSpPr>
          <p:pic>
            <p:nvPicPr>
              <p:cNvPr id="620" name="Google Shape;620;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21" name="Google Shape;621;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22" name="Google Shape;622;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23" name="Google Shape;623;p49"/>
            <p:cNvGrpSpPr/>
            <p:nvPr/>
          </p:nvGrpSpPr>
          <p:grpSpPr>
            <a:xfrm>
              <a:off x="375" y="1458"/>
              <a:ext cx="784" cy="721"/>
              <a:chOff x="237" y="1180"/>
              <a:chExt cx="1010" cy="930"/>
            </a:xfrm>
          </p:grpSpPr>
          <p:pic>
            <p:nvPicPr>
              <p:cNvPr id="624" name="Google Shape;624;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25" name="Google Shape;625;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26" name="Google Shape;626;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27" name="Google Shape;627;p49"/>
          <p:cNvCxnSpPr/>
          <p:nvPr/>
        </p:nvCxnSpPr>
        <p:spPr>
          <a:xfrm>
            <a:off x="4457700" y="2025650"/>
            <a:ext cx="3454400" cy="6350"/>
          </a:xfrm>
          <a:prstGeom prst="straightConnector1">
            <a:avLst/>
          </a:prstGeom>
          <a:noFill/>
          <a:ln cap="flat" cmpd="sng" w="28575">
            <a:solidFill>
              <a:schemeClr val="dk1"/>
            </a:solidFill>
            <a:prstDash val="solid"/>
            <a:miter lim="800000"/>
            <a:headEnd len="med" w="med" type="none"/>
            <a:tailEnd len="med" w="med" type="none"/>
          </a:ln>
        </p:spPr>
      </p:cxnSp>
      <p:cxnSp>
        <p:nvCxnSpPr>
          <p:cNvPr id="628" name="Google Shape;628;p49"/>
          <p:cNvCxnSpPr/>
          <p:nvPr/>
        </p:nvCxnSpPr>
        <p:spPr>
          <a:xfrm>
            <a:off x="5422900" y="20447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29" name="Google Shape;629;p49"/>
          <p:cNvCxnSpPr/>
          <p:nvPr/>
        </p:nvCxnSpPr>
        <p:spPr>
          <a:xfrm>
            <a:off x="5778500" y="15748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30" name="Google Shape;630;p49"/>
          <p:cNvCxnSpPr/>
          <p:nvPr/>
        </p:nvCxnSpPr>
        <p:spPr>
          <a:xfrm>
            <a:off x="6845300" y="20447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31" name="Google Shape;631;p49"/>
          <p:cNvCxnSpPr/>
          <p:nvPr/>
        </p:nvCxnSpPr>
        <p:spPr>
          <a:xfrm>
            <a:off x="7200900" y="14986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32" name="Google Shape;632;p49"/>
          <p:cNvSpPr txBox="1"/>
          <p:nvPr/>
        </p:nvSpPr>
        <p:spPr>
          <a:xfrm>
            <a:off x="7210425" y="1703387"/>
            <a:ext cx="722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LAN</a:t>
            </a:r>
            <a:endParaRPr/>
          </a:p>
        </p:txBody>
      </p:sp>
      <p:sp>
        <p:nvSpPr>
          <p:cNvPr id="633" name="Google Shape;633;p49"/>
          <p:cNvSpPr txBox="1"/>
          <p:nvPr/>
        </p:nvSpPr>
        <p:spPr>
          <a:xfrm>
            <a:off x="4975225" y="10398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4" name="Google Shape;634;p49"/>
          <p:cNvSpPr txBox="1"/>
          <p:nvPr/>
        </p:nvSpPr>
        <p:spPr>
          <a:xfrm>
            <a:off x="6321425" y="10652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5" name="Google Shape;635;p49"/>
          <p:cNvSpPr txBox="1"/>
          <p:nvPr/>
        </p:nvSpPr>
        <p:spPr>
          <a:xfrm>
            <a:off x="5000625" y="23479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6" name="Google Shape;636;p49"/>
          <p:cNvSpPr txBox="1"/>
          <p:nvPr/>
        </p:nvSpPr>
        <p:spPr>
          <a:xfrm>
            <a:off x="6372225" y="23225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37" name="Google Shape;637;p49"/>
          <p:cNvPicPr preferRelativeResize="0"/>
          <p:nvPr/>
        </p:nvPicPr>
        <p:blipFill rotWithShape="1">
          <a:blip r:embed="rId6">
            <a:alphaModFix/>
          </a:blip>
          <a:srcRect b="0" l="0" r="0" t="0"/>
          <a:stretch/>
        </p:blipFill>
        <p:spPr>
          <a:xfrm>
            <a:off x="7867650" y="952500"/>
            <a:ext cx="884237" cy="2081212"/>
          </a:xfrm>
          <a:prstGeom prst="rect">
            <a:avLst/>
          </a:prstGeom>
          <a:noFill/>
          <a:ln>
            <a:noFill/>
          </a:ln>
        </p:spPr>
      </p:pic>
      <p:sp>
        <p:nvSpPr>
          <p:cNvPr id="638" name="Google Shape;638;p49"/>
          <p:cNvSpPr txBox="1"/>
          <p:nvPr/>
        </p:nvSpPr>
        <p:spPr>
          <a:xfrm rot="5400000">
            <a:off x="8178006" y="17629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39" name="Google Shape;639;p49"/>
          <p:cNvSpPr txBox="1"/>
          <p:nvPr/>
        </p:nvSpPr>
        <p:spPr>
          <a:xfrm>
            <a:off x="7162800" y="6219825"/>
            <a:ext cx="1643062"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Leytonstone</a:t>
            </a:r>
            <a:endParaRPr/>
          </a:p>
        </p:txBody>
      </p:sp>
      <p:sp>
        <p:nvSpPr>
          <p:cNvPr id="640" name="Google Shape;640;p49"/>
          <p:cNvSpPr txBox="1"/>
          <p:nvPr/>
        </p:nvSpPr>
        <p:spPr>
          <a:xfrm>
            <a:off x="152400" y="660400"/>
            <a:ext cx="3790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41" name="Google Shape;641;p49"/>
          <p:cNvGrpSpPr/>
          <p:nvPr/>
        </p:nvGrpSpPr>
        <p:grpSpPr>
          <a:xfrm>
            <a:off x="2586037" y="873125"/>
            <a:ext cx="1298575" cy="2420937"/>
            <a:chOff x="341" y="654"/>
            <a:chExt cx="818" cy="1525"/>
          </a:xfrm>
        </p:grpSpPr>
        <p:grpSp>
          <p:nvGrpSpPr>
            <p:cNvPr id="642" name="Google Shape;642;p49"/>
            <p:cNvGrpSpPr/>
            <p:nvPr/>
          </p:nvGrpSpPr>
          <p:grpSpPr>
            <a:xfrm>
              <a:off x="341" y="654"/>
              <a:ext cx="783" cy="721"/>
              <a:chOff x="193" y="159"/>
              <a:chExt cx="1009" cy="930"/>
            </a:xfrm>
          </p:grpSpPr>
          <p:pic>
            <p:nvPicPr>
              <p:cNvPr id="643" name="Google Shape;643;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44" name="Google Shape;644;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45" name="Google Shape;645;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46" name="Google Shape;646;p49"/>
            <p:cNvGrpSpPr/>
            <p:nvPr/>
          </p:nvGrpSpPr>
          <p:grpSpPr>
            <a:xfrm>
              <a:off x="375" y="1458"/>
              <a:ext cx="784" cy="721"/>
              <a:chOff x="237" y="1180"/>
              <a:chExt cx="1010" cy="930"/>
            </a:xfrm>
          </p:grpSpPr>
          <p:pic>
            <p:nvPicPr>
              <p:cNvPr id="647" name="Google Shape;647;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48" name="Google Shape;648;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49" name="Google Shape;649;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50" name="Google Shape;650;p49"/>
          <p:cNvCxnSpPr/>
          <p:nvPr/>
        </p:nvCxnSpPr>
        <p:spPr>
          <a:xfrm flipH="1" rot="10800000">
            <a:off x="546100" y="2019300"/>
            <a:ext cx="3517900" cy="12700"/>
          </a:xfrm>
          <a:prstGeom prst="straightConnector1">
            <a:avLst/>
          </a:prstGeom>
          <a:noFill/>
          <a:ln cap="flat" cmpd="sng" w="28575">
            <a:solidFill>
              <a:schemeClr val="dk1"/>
            </a:solidFill>
            <a:prstDash val="solid"/>
            <a:miter lim="800000"/>
            <a:headEnd len="med" w="med" type="none"/>
            <a:tailEnd len="med" w="med" type="none"/>
          </a:ln>
        </p:spPr>
      </p:cxnSp>
      <p:cxnSp>
        <p:nvCxnSpPr>
          <p:cNvPr id="651" name="Google Shape;651;p49"/>
          <p:cNvCxnSpPr/>
          <p:nvPr/>
        </p:nvCxnSpPr>
        <p:spPr>
          <a:xfrm>
            <a:off x="1917700" y="20447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52" name="Google Shape;652;p49"/>
          <p:cNvCxnSpPr/>
          <p:nvPr/>
        </p:nvCxnSpPr>
        <p:spPr>
          <a:xfrm>
            <a:off x="2273300" y="15748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53" name="Google Shape;653;p49"/>
          <p:cNvCxnSpPr/>
          <p:nvPr/>
        </p:nvCxnSpPr>
        <p:spPr>
          <a:xfrm>
            <a:off x="3340100" y="20447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54" name="Google Shape;654;p49"/>
          <p:cNvCxnSpPr/>
          <p:nvPr/>
        </p:nvCxnSpPr>
        <p:spPr>
          <a:xfrm>
            <a:off x="3695700" y="14986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55" name="Google Shape;655;p49"/>
          <p:cNvSpPr txBox="1"/>
          <p:nvPr/>
        </p:nvSpPr>
        <p:spPr>
          <a:xfrm>
            <a:off x="1470025" y="10398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56" name="Google Shape;656;p49"/>
          <p:cNvSpPr txBox="1"/>
          <p:nvPr/>
        </p:nvSpPr>
        <p:spPr>
          <a:xfrm>
            <a:off x="2816225" y="10652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57" name="Google Shape;657;p49"/>
          <p:cNvSpPr txBox="1"/>
          <p:nvPr/>
        </p:nvSpPr>
        <p:spPr>
          <a:xfrm>
            <a:off x="2867025" y="23225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58" name="Google Shape;658;p49"/>
          <p:cNvPicPr preferRelativeResize="0"/>
          <p:nvPr/>
        </p:nvPicPr>
        <p:blipFill rotWithShape="1">
          <a:blip r:embed="rId6">
            <a:alphaModFix/>
          </a:blip>
          <a:srcRect b="0" l="0" r="0" t="0"/>
          <a:stretch/>
        </p:blipFill>
        <p:spPr>
          <a:xfrm>
            <a:off x="247650" y="1016000"/>
            <a:ext cx="884237" cy="2081212"/>
          </a:xfrm>
          <a:prstGeom prst="rect">
            <a:avLst/>
          </a:prstGeom>
          <a:noFill/>
          <a:ln>
            <a:noFill/>
          </a:ln>
        </p:spPr>
      </p:pic>
      <p:sp>
        <p:nvSpPr>
          <p:cNvPr id="659" name="Google Shape;659;p49"/>
          <p:cNvSpPr txBox="1"/>
          <p:nvPr/>
        </p:nvSpPr>
        <p:spPr>
          <a:xfrm rot="5400000">
            <a:off x="570706" y="19153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60" name="Google Shape;660;p49"/>
          <p:cNvSpPr txBox="1"/>
          <p:nvPr/>
        </p:nvSpPr>
        <p:spPr>
          <a:xfrm>
            <a:off x="187325" y="3160712"/>
            <a:ext cx="1303337"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Stratford</a:t>
            </a:r>
            <a:endParaRPr/>
          </a:p>
        </p:txBody>
      </p:sp>
      <p:grpSp>
        <p:nvGrpSpPr>
          <p:cNvPr id="661" name="Google Shape;661;p49"/>
          <p:cNvGrpSpPr/>
          <p:nvPr/>
        </p:nvGrpSpPr>
        <p:grpSpPr>
          <a:xfrm>
            <a:off x="1239837" y="873125"/>
            <a:ext cx="1298575" cy="2420937"/>
            <a:chOff x="789" y="1494"/>
            <a:chExt cx="818" cy="1525"/>
          </a:xfrm>
        </p:grpSpPr>
        <p:grpSp>
          <p:nvGrpSpPr>
            <p:cNvPr id="662" name="Google Shape;662;p49"/>
            <p:cNvGrpSpPr/>
            <p:nvPr/>
          </p:nvGrpSpPr>
          <p:grpSpPr>
            <a:xfrm>
              <a:off x="789" y="1494"/>
              <a:ext cx="818" cy="1525"/>
              <a:chOff x="341" y="654"/>
              <a:chExt cx="818" cy="1525"/>
            </a:xfrm>
          </p:grpSpPr>
          <p:grpSp>
            <p:nvGrpSpPr>
              <p:cNvPr id="663" name="Google Shape;663;p49"/>
              <p:cNvGrpSpPr/>
              <p:nvPr/>
            </p:nvGrpSpPr>
            <p:grpSpPr>
              <a:xfrm>
                <a:off x="341" y="654"/>
                <a:ext cx="783" cy="721"/>
                <a:chOff x="193" y="159"/>
                <a:chExt cx="1009" cy="930"/>
              </a:xfrm>
            </p:grpSpPr>
            <p:pic>
              <p:nvPicPr>
                <p:cNvPr id="664" name="Google Shape;664;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65" name="Google Shape;665;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66" name="Google Shape;666;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67" name="Google Shape;667;p49"/>
              <p:cNvGrpSpPr/>
              <p:nvPr/>
            </p:nvGrpSpPr>
            <p:grpSpPr>
              <a:xfrm>
                <a:off x="375" y="1458"/>
                <a:ext cx="784" cy="721"/>
                <a:chOff x="237" y="1180"/>
                <a:chExt cx="1010" cy="930"/>
              </a:xfrm>
            </p:grpSpPr>
            <p:pic>
              <p:nvPicPr>
                <p:cNvPr id="668" name="Google Shape;668;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69" name="Google Shape;669;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70" name="Google Shape;670;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sp>
          <p:nvSpPr>
            <p:cNvPr id="671" name="Google Shape;671;p49"/>
            <p:cNvSpPr txBox="1"/>
            <p:nvPr/>
          </p:nvSpPr>
          <p:spPr>
            <a:xfrm>
              <a:off x="950" y="2423"/>
              <a:ext cx="547"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grpSp>
      <p:sp>
        <p:nvSpPr>
          <p:cNvPr id="672" name="Google Shape;672;p49"/>
          <p:cNvSpPr txBox="1"/>
          <p:nvPr/>
        </p:nvSpPr>
        <p:spPr>
          <a:xfrm>
            <a:off x="152400" y="3759200"/>
            <a:ext cx="3790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73" name="Google Shape;673;p49"/>
          <p:cNvGrpSpPr/>
          <p:nvPr/>
        </p:nvGrpSpPr>
        <p:grpSpPr>
          <a:xfrm>
            <a:off x="2586037" y="3971925"/>
            <a:ext cx="1298575" cy="2420937"/>
            <a:chOff x="341" y="654"/>
            <a:chExt cx="818" cy="1525"/>
          </a:xfrm>
        </p:grpSpPr>
        <p:grpSp>
          <p:nvGrpSpPr>
            <p:cNvPr id="674" name="Google Shape;674;p49"/>
            <p:cNvGrpSpPr/>
            <p:nvPr/>
          </p:nvGrpSpPr>
          <p:grpSpPr>
            <a:xfrm>
              <a:off x="341" y="654"/>
              <a:ext cx="783" cy="721"/>
              <a:chOff x="193" y="159"/>
              <a:chExt cx="1009" cy="930"/>
            </a:xfrm>
          </p:grpSpPr>
          <p:pic>
            <p:nvPicPr>
              <p:cNvPr id="675" name="Google Shape;675;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76" name="Google Shape;676;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77" name="Google Shape;677;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78" name="Google Shape;678;p49"/>
            <p:cNvGrpSpPr/>
            <p:nvPr/>
          </p:nvGrpSpPr>
          <p:grpSpPr>
            <a:xfrm>
              <a:off x="375" y="1458"/>
              <a:ext cx="784" cy="721"/>
              <a:chOff x="237" y="1180"/>
              <a:chExt cx="1010" cy="930"/>
            </a:xfrm>
          </p:grpSpPr>
          <p:pic>
            <p:nvPicPr>
              <p:cNvPr id="679" name="Google Shape;679;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80" name="Google Shape;680;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81" name="Google Shape;681;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82" name="Google Shape;682;p49"/>
          <p:cNvCxnSpPr/>
          <p:nvPr/>
        </p:nvCxnSpPr>
        <p:spPr>
          <a:xfrm flipH="1" rot="10800000">
            <a:off x="546100" y="5118100"/>
            <a:ext cx="3530600" cy="12700"/>
          </a:xfrm>
          <a:prstGeom prst="straightConnector1">
            <a:avLst/>
          </a:prstGeom>
          <a:noFill/>
          <a:ln cap="flat" cmpd="sng" w="28575">
            <a:solidFill>
              <a:schemeClr val="dk1"/>
            </a:solidFill>
            <a:prstDash val="solid"/>
            <a:miter lim="800000"/>
            <a:headEnd len="med" w="med" type="none"/>
            <a:tailEnd len="med" w="med" type="none"/>
          </a:ln>
        </p:spPr>
      </p:cxnSp>
      <p:cxnSp>
        <p:nvCxnSpPr>
          <p:cNvPr id="683" name="Google Shape;683;p49"/>
          <p:cNvCxnSpPr/>
          <p:nvPr/>
        </p:nvCxnSpPr>
        <p:spPr>
          <a:xfrm>
            <a:off x="1917700" y="51435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84" name="Google Shape;684;p49"/>
          <p:cNvCxnSpPr/>
          <p:nvPr/>
        </p:nvCxnSpPr>
        <p:spPr>
          <a:xfrm>
            <a:off x="2273300" y="46736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85" name="Google Shape;685;p49"/>
          <p:cNvCxnSpPr/>
          <p:nvPr/>
        </p:nvCxnSpPr>
        <p:spPr>
          <a:xfrm>
            <a:off x="3340100" y="51435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86" name="Google Shape;686;p49"/>
          <p:cNvCxnSpPr/>
          <p:nvPr/>
        </p:nvCxnSpPr>
        <p:spPr>
          <a:xfrm>
            <a:off x="3695700" y="45974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87" name="Google Shape;687;p49"/>
          <p:cNvSpPr txBox="1"/>
          <p:nvPr/>
        </p:nvSpPr>
        <p:spPr>
          <a:xfrm>
            <a:off x="1470025" y="41386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88" name="Google Shape;688;p49"/>
          <p:cNvSpPr txBox="1"/>
          <p:nvPr/>
        </p:nvSpPr>
        <p:spPr>
          <a:xfrm>
            <a:off x="2816225" y="41640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89" name="Google Shape;689;p49"/>
          <p:cNvSpPr txBox="1"/>
          <p:nvPr/>
        </p:nvSpPr>
        <p:spPr>
          <a:xfrm>
            <a:off x="2867025" y="54213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90" name="Google Shape;690;p49"/>
          <p:cNvPicPr preferRelativeResize="0"/>
          <p:nvPr/>
        </p:nvPicPr>
        <p:blipFill rotWithShape="1">
          <a:blip r:embed="rId6">
            <a:alphaModFix/>
          </a:blip>
          <a:srcRect b="0" l="0" r="0" t="0"/>
          <a:stretch/>
        </p:blipFill>
        <p:spPr>
          <a:xfrm>
            <a:off x="247650" y="4114800"/>
            <a:ext cx="884237" cy="2081212"/>
          </a:xfrm>
          <a:prstGeom prst="rect">
            <a:avLst/>
          </a:prstGeom>
          <a:noFill/>
          <a:ln>
            <a:noFill/>
          </a:ln>
        </p:spPr>
      </p:pic>
      <p:sp>
        <p:nvSpPr>
          <p:cNvPr id="691" name="Google Shape;691;p49"/>
          <p:cNvSpPr txBox="1"/>
          <p:nvPr/>
        </p:nvSpPr>
        <p:spPr>
          <a:xfrm rot="5400000">
            <a:off x="570706" y="50141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92" name="Google Shape;692;p49"/>
          <p:cNvSpPr txBox="1"/>
          <p:nvPr/>
        </p:nvSpPr>
        <p:spPr>
          <a:xfrm>
            <a:off x="177800" y="6235700"/>
            <a:ext cx="1162050"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Barking</a:t>
            </a:r>
            <a:endParaRPr/>
          </a:p>
        </p:txBody>
      </p:sp>
      <p:pic>
        <p:nvPicPr>
          <p:cNvPr id="693" name="Google Shape;693;p49"/>
          <p:cNvPicPr preferRelativeResize="0"/>
          <p:nvPr/>
        </p:nvPicPr>
        <p:blipFill rotWithShape="1">
          <a:blip r:embed="rId3">
            <a:alphaModFix/>
          </a:blip>
          <a:srcRect b="0" l="0" r="0" t="0"/>
          <a:stretch/>
        </p:blipFill>
        <p:spPr>
          <a:xfrm>
            <a:off x="1466850" y="3971925"/>
            <a:ext cx="1016000" cy="839787"/>
          </a:xfrm>
          <a:prstGeom prst="rect">
            <a:avLst/>
          </a:prstGeom>
          <a:noFill/>
          <a:ln>
            <a:noFill/>
          </a:ln>
        </p:spPr>
      </p:pic>
      <p:pic>
        <p:nvPicPr>
          <p:cNvPr id="694" name="Google Shape;694;p49"/>
          <p:cNvPicPr preferRelativeResize="0"/>
          <p:nvPr/>
        </p:nvPicPr>
        <p:blipFill rotWithShape="1">
          <a:blip r:embed="rId7">
            <a:alphaModFix/>
          </a:blip>
          <a:srcRect b="0" l="0" r="0" t="0"/>
          <a:stretch/>
        </p:blipFill>
        <p:spPr>
          <a:xfrm>
            <a:off x="1239837" y="4549775"/>
            <a:ext cx="841375" cy="566737"/>
          </a:xfrm>
          <a:prstGeom prst="rect">
            <a:avLst/>
          </a:prstGeom>
          <a:noFill/>
          <a:ln>
            <a:noFill/>
          </a:ln>
        </p:spPr>
      </p:pic>
      <p:grpSp>
        <p:nvGrpSpPr>
          <p:cNvPr id="695" name="Google Shape;695;p49"/>
          <p:cNvGrpSpPr/>
          <p:nvPr/>
        </p:nvGrpSpPr>
        <p:grpSpPr>
          <a:xfrm>
            <a:off x="1293812" y="5248275"/>
            <a:ext cx="1244600" cy="1144587"/>
            <a:chOff x="237" y="1180"/>
            <a:chExt cx="1010" cy="930"/>
          </a:xfrm>
        </p:grpSpPr>
        <p:pic>
          <p:nvPicPr>
            <p:cNvPr id="696" name="Google Shape;696;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97" name="Google Shape;697;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98" name="Google Shape;698;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699" name="Google Shape;699;p49"/>
          <p:cNvSpPr txBox="1"/>
          <p:nvPr/>
        </p:nvSpPr>
        <p:spPr>
          <a:xfrm>
            <a:off x="1495425" y="54467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700" name="Google Shape;700;p49"/>
          <p:cNvSpPr txBox="1"/>
          <p:nvPr/>
        </p:nvSpPr>
        <p:spPr>
          <a:xfrm>
            <a:off x="1427162" y="4146550"/>
            <a:ext cx="914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701" name="Google Shape;701;p49"/>
          <p:cNvSpPr txBox="1"/>
          <p:nvPr/>
        </p:nvSpPr>
        <p:spPr>
          <a:xfrm>
            <a:off x="1439862" y="1022350"/>
            <a:ext cx="914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grpSp>
        <p:nvGrpSpPr>
          <p:cNvPr id="702" name="Google Shape;702;p49"/>
          <p:cNvGrpSpPr/>
          <p:nvPr/>
        </p:nvGrpSpPr>
        <p:grpSpPr>
          <a:xfrm>
            <a:off x="4064000" y="5118100"/>
            <a:ext cx="177800" cy="222250"/>
            <a:chOff x="2548" y="1276"/>
            <a:chExt cx="112" cy="140"/>
          </a:xfrm>
        </p:grpSpPr>
        <p:cxnSp>
          <p:nvCxnSpPr>
            <p:cNvPr id="703" name="Google Shape;703;p49"/>
            <p:cNvCxnSpPr/>
            <p:nvPr/>
          </p:nvCxnSpPr>
          <p:spPr>
            <a:xfrm>
              <a:off x="2552" y="1276"/>
              <a:ext cx="0" cy="140"/>
            </a:xfrm>
            <a:prstGeom prst="straightConnector1">
              <a:avLst/>
            </a:prstGeom>
            <a:noFill/>
            <a:ln cap="flat" cmpd="sng" w="28575">
              <a:solidFill>
                <a:schemeClr val="dk1"/>
              </a:solidFill>
              <a:prstDash val="solid"/>
              <a:miter lim="800000"/>
              <a:headEnd len="med" w="med" type="none"/>
              <a:tailEnd len="med" w="med" type="none"/>
            </a:ln>
          </p:spPr>
        </p:cxnSp>
        <p:cxnSp>
          <p:nvCxnSpPr>
            <p:cNvPr id="704" name="Google Shape;704;p49"/>
            <p:cNvCxnSpPr/>
            <p:nvPr/>
          </p:nvCxnSpPr>
          <p:spPr>
            <a:xfrm>
              <a:off x="2548" y="1412"/>
              <a:ext cx="112" cy="0"/>
            </a:xfrm>
            <a:prstGeom prst="straightConnector1">
              <a:avLst/>
            </a:prstGeom>
            <a:noFill/>
            <a:ln cap="flat" cmpd="sng" w="28575">
              <a:solidFill>
                <a:schemeClr val="dk1"/>
              </a:solidFill>
              <a:prstDash val="solid"/>
              <a:miter lim="800000"/>
              <a:headEnd len="med" w="med" type="none"/>
              <a:tailEnd len="med" w="med" type="none"/>
            </a:ln>
          </p:spPr>
        </p:cxnSp>
      </p:grpSp>
      <p:grpSp>
        <p:nvGrpSpPr>
          <p:cNvPr id="705" name="Google Shape;705;p49"/>
          <p:cNvGrpSpPr/>
          <p:nvPr/>
        </p:nvGrpSpPr>
        <p:grpSpPr>
          <a:xfrm>
            <a:off x="4260850" y="1949450"/>
            <a:ext cx="190500" cy="88900"/>
            <a:chOff x="2684" y="1216"/>
            <a:chExt cx="120" cy="56"/>
          </a:xfrm>
        </p:grpSpPr>
        <p:cxnSp>
          <p:nvCxnSpPr>
            <p:cNvPr id="706" name="Google Shape;706;p49"/>
            <p:cNvCxnSpPr/>
            <p:nvPr/>
          </p:nvCxnSpPr>
          <p:spPr>
            <a:xfrm rot="10800000">
              <a:off x="2804" y="1216"/>
              <a:ext cx="0" cy="56"/>
            </a:xfrm>
            <a:prstGeom prst="straightConnector1">
              <a:avLst/>
            </a:prstGeom>
            <a:noFill/>
            <a:ln cap="flat" cmpd="sng" w="28575">
              <a:solidFill>
                <a:schemeClr val="dk1"/>
              </a:solidFill>
              <a:prstDash val="solid"/>
              <a:miter lim="800000"/>
              <a:headEnd len="med" w="med" type="none"/>
              <a:tailEnd len="med" w="med" type="none"/>
            </a:ln>
          </p:spPr>
        </p:cxnSp>
        <p:cxnSp>
          <p:nvCxnSpPr>
            <p:cNvPr id="707" name="Google Shape;707;p49"/>
            <p:cNvCxnSpPr/>
            <p:nvPr/>
          </p:nvCxnSpPr>
          <p:spPr>
            <a:xfrm rot="10800000">
              <a:off x="2684" y="1220"/>
              <a:ext cx="120" cy="0"/>
            </a:xfrm>
            <a:prstGeom prst="straightConnector1">
              <a:avLst/>
            </a:prstGeom>
            <a:noFill/>
            <a:ln cap="flat" cmpd="sng" w="28575">
              <a:solidFill>
                <a:schemeClr val="dk1"/>
              </a:solidFill>
              <a:prstDash val="solid"/>
              <a:miter lim="800000"/>
              <a:headEnd len="med" w="med" type="none"/>
              <a:tailEnd len="med" w="med" type="none"/>
            </a:ln>
          </p:spPr>
        </p:cxnSp>
      </p:grpSp>
      <p:grpSp>
        <p:nvGrpSpPr>
          <p:cNvPr id="708" name="Google Shape;708;p49"/>
          <p:cNvGrpSpPr/>
          <p:nvPr/>
        </p:nvGrpSpPr>
        <p:grpSpPr>
          <a:xfrm>
            <a:off x="4051300" y="2019300"/>
            <a:ext cx="177800" cy="222250"/>
            <a:chOff x="2548" y="1276"/>
            <a:chExt cx="112" cy="140"/>
          </a:xfrm>
        </p:grpSpPr>
        <p:cxnSp>
          <p:nvCxnSpPr>
            <p:cNvPr id="709" name="Google Shape;709;p49"/>
            <p:cNvCxnSpPr/>
            <p:nvPr/>
          </p:nvCxnSpPr>
          <p:spPr>
            <a:xfrm>
              <a:off x="2552" y="1276"/>
              <a:ext cx="0" cy="140"/>
            </a:xfrm>
            <a:prstGeom prst="straightConnector1">
              <a:avLst/>
            </a:prstGeom>
            <a:noFill/>
            <a:ln cap="flat" cmpd="sng" w="28575">
              <a:solidFill>
                <a:schemeClr val="dk1"/>
              </a:solidFill>
              <a:prstDash val="solid"/>
              <a:miter lim="800000"/>
              <a:headEnd len="med" w="med" type="none"/>
              <a:tailEnd len="med" w="med" type="none"/>
            </a:ln>
          </p:spPr>
        </p:cxnSp>
        <p:cxnSp>
          <p:nvCxnSpPr>
            <p:cNvPr id="710" name="Google Shape;710;p49"/>
            <p:cNvCxnSpPr/>
            <p:nvPr/>
          </p:nvCxnSpPr>
          <p:spPr>
            <a:xfrm>
              <a:off x="2548" y="1412"/>
              <a:ext cx="112" cy="0"/>
            </a:xfrm>
            <a:prstGeom prst="straightConnector1">
              <a:avLst/>
            </a:prstGeom>
            <a:noFill/>
            <a:ln cap="flat" cmpd="sng" w="28575">
              <a:solidFill>
                <a:schemeClr val="dk1"/>
              </a:solidFill>
              <a:prstDash val="solid"/>
              <a:miter lim="800000"/>
              <a:headEnd len="med" w="med" type="none"/>
              <a:tailEnd len="med" w="med" type="none"/>
            </a:ln>
          </p:spPr>
        </p:cxnSp>
      </p:grpSp>
      <p:cxnSp>
        <p:nvCxnSpPr>
          <p:cNvPr id="711" name="Google Shape;711;p49"/>
          <p:cNvCxnSpPr/>
          <p:nvPr/>
        </p:nvCxnSpPr>
        <p:spPr>
          <a:xfrm rot="10800000">
            <a:off x="4514850" y="5048250"/>
            <a:ext cx="0" cy="88900"/>
          </a:xfrm>
          <a:prstGeom prst="straightConnector1">
            <a:avLst/>
          </a:prstGeom>
          <a:noFill/>
          <a:ln cap="flat" cmpd="sng" w="19050">
            <a:solidFill>
              <a:schemeClr val="dk1"/>
            </a:solidFill>
            <a:prstDash val="solid"/>
            <a:miter lim="800000"/>
            <a:headEnd len="med" w="med" type="none"/>
            <a:tailEnd len="med" w="med" type="none"/>
          </a:ln>
        </p:spPr>
      </p:cxnSp>
      <p:cxnSp>
        <p:nvCxnSpPr>
          <p:cNvPr id="712" name="Google Shape;712;p49"/>
          <p:cNvCxnSpPr/>
          <p:nvPr/>
        </p:nvCxnSpPr>
        <p:spPr>
          <a:xfrm rot="10800000">
            <a:off x="4260850" y="5054600"/>
            <a:ext cx="254000" cy="0"/>
          </a:xfrm>
          <a:prstGeom prst="straightConnector1">
            <a:avLst/>
          </a:prstGeom>
          <a:noFill/>
          <a:ln cap="flat" cmpd="sng" w="28575">
            <a:solidFill>
              <a:schemeClr val="dk1"/>
            </a:solidFill>
            <a:prstDash val="solid"/>
            <a:miter lim="800000"/>
            <a:headEnd len="med" w="med" type="none"/>
            <a:tailEnd len="med" w="med" type="none"/>
          </a:ln>
        </p:spPr>
      </p:cxnSp>
      <p:sp>
        <p:nvSpPr>
          <p:cNvPr id="713" name="Google Shape;713;p49"/>
          <p:cNvSpPr txBox="1"/>
          <p:nvPr/>
        </p:nvSpPr>
        <p:spPr>
          <a:xfrm>
            <a:off x="7742237" y="3143250"/>
            <a:ext cx="1022350"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Leyton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0"/>
          <p:cNvSpPr txBox="1"/>
          <p:nvPr/>
        </p:nvSpPr>
        <p:spPr>
          <a:xfrm>
            <a:off x="76200" y="387350"/>
            <a:ext cx="7969250" cy="563245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9" name="Google Shape;719;p50"/>
          <p:cNvSpPr txBox="1"/>
          <p:nvPr/>
        </p:nvSpPr>
        <p:spPr>
          <a:xfrm>
            <a:off x="1443037" y="931862"/>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20" name="Google Shape;720;p50"/>
          <p:cNvSpPr/>
          <p:nvPr/>
        </p:nvSpPr>
        <p:spPr>
          <a:xfrm>
            <a:off x="6211887" y="2871787"/>
            <a:ext cx="642937" cy="893762"/>
          </a:xfrm>
          <a:custGeom>
            <a:rect b="b" l="l" r="r" t="t"/>
            <a:pathLst>
              <a:path extrusionOk="0" h="1126" w="810">
                <a:moveTo>
                  <a:pt x="405" y="0"/>
                </a:moveTo>
                <a:lnTo>
                  <a:pt x="365" y="1"/>
                </a:lnTo>
                <a:lnTo>
                  <a:pt x="323" y="3"/>
                </a:lnTo>
                <a:lnTo>
                  <a:pt x="284" y="7"/>
                </a:lnTo>
                <a:lnTo>
                  <a:pt x="248" y="13"/>
                </a:lnTo>
                <a:lnTo>
                  <a:pt x="213" y="21"/>
                </a:lnTo>
                <a:lnTo>
                  <a:pt x="179" y="30"/>
                </a:lnTo>
                <a:lnTo>
                  <a:pt x="146" y="40"/>
                </a:lnTo>
                <a:lnTo>
                  <a:pt x="119" y="51"/>
                </a:lnTo>
                <a:lnTo>
                  <a:pt x="92" y="65"/>
                </a:lnTo>
                <a:lnTo>
                  <a:pt x="69" y="78"/>
                </a:lnTo>
                <a:lnTo>
                  <a:pt x="50" y="92"/>
                </a:lnTo>
                <a:lnTo>
                  <a:pt x="31" y="107"/>
                </a:lnTo>
                <a:lnTo>
                  <a:pt x="19" y="122"/>
                </a:lnTo>
                <a:lnTo>
                  <a:pt x="8" y="140"/>
                </a:lnTo>
                <a:lnTo>
                  <a:pt x="2" y="159"/>
                </a:lnTo>
                <a:lnTo>
                  <a:pt x="0" y="176"/>
                </a:lnTo>
                <a:lnTo>
                  <a:pt x="0" y="950"/>
                </a:lnTo>
                <a:lnTo>
                  <a:pt x="2" y="967"/>
                </a:lnTo>
                <a:lnTo>
                  <a:pt x="8" y="986"/>
                </a:lnTo>
                <a:lnTo>
                  <a:pt x="19" y="1004"/>
                </a:lnTo>
                <a:lnTo>
                  <a:pt x="31" y="1019"/>
                </a:lnTo>
                <a:lnTo>
                  <a:pt x="50" y="1034"/>
                </a:lnTo>
                <a:lnTo>
                  <a:pt x="69" y="1048"/>
                </a:lnTo>
                <a:lnTo>
                  <a:pt x="92" y="1063"/>
                </a:lnTo>
                <a:lnTo>
                  <a:pt x="119" y="1075"/>
                </a:lnTo>
                <a:lnTo>
                  <a:pt x="146" y="1086"/>
                </a:lnTo>
                <a:lnTo>
                  <a:pt x="179" y="1096"/>
                </a:lnTo>
                <a:lnTo>
                  <a:pt x="213" y="1105"/>
                </a:lnTo>
                <a:lnTo>
                  <a:pt x="248" y="1113"/>
                </a:lnTo>
                <a:lnTo>
                  <a:pt x="284" y="1119"/>
                </a:lnTo>
                <a:lnTo>
                  <a:pt x="323" y="1123"/>
                </a:lnTo>
                <a:lnTo>
                  <a:pt x="365" y="1125"/>
                </a:lnTo>
                <a:lnTo>
                  <a:pt x="405" y="1126"/>
                </a:lnTo>
                <a:lnTo>
                  <a:pt x="448" y="1125"/>
                </a:lnTo>
                <a:lnTo>
                  <a:pt x="488" y="1123"/>
                </a:lnTo>
                <a:lnTo>
                  <a:pt x="526" y="1119"/>
                </a:lnTo>
                <a:lnTo>
                  <a:pt x="563" y="1113"/>
                </a:lnTo>
                <a:lnTo>
                  <a:pt x="597" y="1105"/>
                </a:lnTo>
                <a:lnTo>
                  <a:pt x="632" y="1096"/>
                </a:lnTo>
                <a:lnTo>
                  <a:pt x="665" y="1086"/>
                </a:lnTo>
                <a:lnTo>
                  <a:pt x="693" y="1075"/>
                </a:lnTo>
                <a:lnTo>
                  <a:pt x="718" y="1063"/>
                </a:lnTo>
                <a:lnTo>
                  <a:pt x="741" y="1048"/>
                </a:lnTo>
                <a:lnTo>
                  <a:pt x="761" y="1034"/>
                </a:lnTo>
                <a:lnTo>
                  <a:pt x="780" y="1019"/>
                </a:lnTo>
                <a:lnTo>
                  <a:pt x="793" y="1004"/>
                </a:lnTo>
                <a:lnTo>
                  <a:pt x="803" y="986"/>
                </a:lnTo>
                <a:lnTo>
                  <a:pt x="809" y="967"/>
                </a:lnTo>
                <a:lnTo>
                  <a:pt x="810" y="950"/>
                </a:lnTo>
                <a:lnTo>
                  <a:pt x="810" y="176"/>
                </a:lnTo>
                <a:lnTo>
                  <a:pt x="809" y="159"/>
                </a:lnTo>
                <a:lnTo>
                  <a:pt x="803" y="140"/>
                </a:lnTo>
                <a:lnTo>
                  <a:pt x="793" y="122"/>
                </a:lnTo>
                <a:lnTo>
                  <a:pt x="780" y="107"/>
                </a:lnTo>
                <a:lnTo>
                  <a:pt x="761" y="92"/>
                </a:lnTo>
                <a:lnTo>
                  <a:pt x="741" y="78"/>
                </a:lnTo>
                <a:lnTo>
                  <a:pt x="718" y="65"/>
                </a:lnTo>
                <a:lnTo>
                  <a:pt x="693" y="51"/>
                </a:lnTo>
                <a:lnTo>
                  <a:pt x="665" y="40"/>
                </a:lnTo>
                <a:lnTo>
                  <a:pt x="632" y="30"/>
                </a:lnTo>
                <a:lnTo>
                  <a:pt x="597" y="21"/>
                </a:lnTo>
                <a:lnTo>
                  <a:pt x="563" y="13"/>
                </a:lnTo>
                <a:lnTo>
                  <a:pt x="526" y="7"/>
                </a:lnTo>
                <a:lnTo>
                  <a:pt x="488" y="3"/>
                </a:lnTo>
                <a:lnTo>
                  <a:pt x="448" y="1"/>
                </a:lnTo>
                <a:lnTo>
                  <a:pt x="405" y="0"/>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50"/>
          <p:cNvSpPr/>
          <p:nvPr/>
        </p:nvSpPr>
        <p:spPr>
          <a:xfrm>
            <a:off x="6211887" y="2871787"/>
            <a:ext cx="642937" cy="893762"/>
          </a:xfrm>
          <a:custGeom>
            <a:rect b="b" l="l" r="r" t="t"/>
            <a:pathLst>
              <a:path extrusionOk="0" h="1126" w="810">
                <a:moveTo>
                  <a:pt x="405" y="0"/>
                </a:moveTo>
                <a:lnTo>
                  <a:pt x="365" y="1"/>
                </a:lnTo>
                <a:lnTo>
                  <a:pt x="323" y="3"/>
                </a:lnTo>
                <a:lnTo>
                  <a:pt x="284" y="7"/>
                </a:lnTo>
                <a:lnTo>
                  <a:pt x="248" y="13"/>
                </a:lnTo>
                <a:lnTo>
                  <a:pt x="213" y="21"/>
                </a:lnTo>
                <a:lnTo>
                  <a:pt x="179" y="30"/>
                </a:lnTo>
                <a:lnTo>
                  <a:pt x="146" y="40"/>
                </a:lnTo>
                <a:lnTo>
                  <a:pt x="119" y="51"/>
                </a:lnTo>
                <a:lnTo>
                  <a:pt x="92" y="65"/>
                </a:lnTo>
                <a:lnTo>
                  <a:pt x="69" y="78"/>
                </a:lnTo>
                <a:lnTo>
                  <a:pt x="50" y="92"/>
                </a:lnTo>
                <a:lnTo>
                  <a:pt x="31" y="107"/>
                </a:lnTo>
                <a:lnTo>
                  <a:pt x="19" y="122"/>
                </a:lnTo>
                <a:lnTo>
                  <a:pt x="8" y="140"/>
                </a:lnTo>
                <a:lnTo>
                  <a:pt x="2" y="159"/>
                </a:lnTo>
                <a:lnTo>
                  <a:pt x="0" y="176"/>
                </a:lnTo>
                <a:lnTo>
                  <a:pt x="0" y="950"/>
                </a:lnTo>
                <a:lnTo>
                  <a:pt x="2" y="967"/>
                </a:lnTo>
                <a:lnTo>
                  <a:pt x="8" y="986"/>
                </a:lnTo>
                <a:lnTo>
                  <a:pt x="19" y="1004"/>
                </a:lnTo>
                <a:lnTo>
                  <a:pt x="31" y="1019"/>
                </a:lnTo>
                <a:lnTo>
                  <a:pt x="50" y="1034"/>
                </a:lnTo>
                <a:lnTo>
                  <a:pt x="69" y="1048"/>
                </a:lnTo>
                <a:lnTo>
                  <a:pt x="92" y="1063"/>
                </a:lnTo>
                <a:lnTo>
                  <a:pt x="119" y="1075"/>
                </a:lnTo>
                <a:lnTo>
                  <a:pt x="146" y="1086"/>
                </a:lnTo>
                <a:lnTo>
                  <a:pt x="179" y="1096"/>
                </a:lnTo>
                <a:lnTo>
                  <a:pt x="213" y="1105"/>
                </a:lnTo>
                <a:lnTo>
                  <a:pt x="248" y="1113"/>
                </a:lnTo>
                <a:lnTo>
                  <a:pt x="284" y="1119"/>
                </a:lnTo>
                <a:lnTo>
                  <a:pt x="323" y="1123"/>
                </a:lnTo>
                <a:lnTo>
                  <a:pt x="365" y="1125"/>
                </a:lnTo>
                <a:lnTo>
                  <a:pt x="405" y="1126"/>
                </a:lnTo>
                <a:lnTo>
                  <a:pt x="448" y="1125"/>
                </a:lnTo>
                <a:lnTo>
                  <a:pt x="488" y="1123"/>
                </a:lnTo>
                <a:lnTo>
                  <a:pt x="526" y="1119"/>
                </a:lnTo>
                <a:lnTo>
                  <a:pt x="563" y="1113"/>
                </a:lnTo>
                <a:lnTo>
                  <a:pt x="597" y="1105"/>
                </a:lnTo>
                <a:lnTo>
                  <a:pt x="632" y="1096"/>
                </a:lnTo>
                <a:lnTo>
                  <a:pt x="665" y="1086"/>
                </a:lnTo>
                <a:lnTo>
                  <a:pt x="693" y="1075"/>
                </a:lnTo>
                <a:lnTo>
                  <a:pt x="718" y="1063"/>
                </a:lnTo>
                <a:lnTo>
                  <a:pt x="741" y="1048"/>
                </a:lnTo>
                <a:lnTo>
                  <a:pt x="761" y="1034"/>
                </a:lnTo>
                <a:lnTo>
                  <a:pt x="780" y="1019"/>
                </a:lnTo>
                <a:lnTo>
                  <a:pt x="793" y="1004"/>
                </a:lnTo>
                <a:lnTo>
                  <a:pt x="803" y="986"/>
                </a:lnTo>
                <a:lnTo>
                  <a:pt x="809" y="967"/>
                </a:lnTo>
                <a:lnTo>
                  <a:pt x="810" y="950"/>
                </a:lnTo>
                <a:lnTo>
                  <a:pt x="810" y="176"/>
                </a:lnTo>
                <a:lnTo>
                  <a:pt x="809" y="159"/>
                </a:lnTo>
                <a:lnTo>
                  <a:pt x="803" y="140"/>
                </a:lnTo>
                <a:lnTo>
                  <a:pt x="793" y="122"/>
                </a:lnTo>
                <a:lnTo>
                  <a:pt x="780" y="107"/>
                </a:lnTo>
                <a:lnTo>
                  <a:pt x="761" y="92"/>
                </a:lnTo>
                <a:lnTo>
                  <a:pt x="741" y="78"/>
                </a:lnTo>
                <a:lnTo>
                  <a:pt x="718" y="65"/>
                </a:lnTo>
                <a:lnTo>
                  <a:pt x="693" y="51"/>
                </a:lnTo>
                <a:lnTo>
                  <a:pt x="665" y="40"/>
                </a:lnTo>
                <a:lnTo>
                  <a:pt x="632" y="30"/>
                </a:lnTo>
                <a:lnTo>
                  <a:pt x="597" y="21"/>
                </a:lnTo>
                <a:lnTo>
                  <a:pt x="563" y="13"/>
                </a:lnTo>
                <a:lnTo>
                  <a:pt x="526" y="7"/>
                </a:lnTo>
                <a:lnTo>
                  <a:pt x="488" y="3"/>
                </a:lnTo>
                <a:lnTo>
                  <a:pt x="448" y="1"/>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2" name="Google Shape;722;p50"/>
          <p:cNvSpPr/>
          <p:nvPr/>
        </p:nvSpPr>
        <p:spPr>
          <a:xfrm>
            <a:off x="6211887" y="3011487"/>
            <a:ext cx="642937" cy="141287"/>
          </a:xfrm>
          <a:custGeom>
            <a:rect b="b" l="l" r="r" t="t"/>
            <a:pathLst>
              <a:path extrusionOk="0" h="179" w="810">
                <a:moveTo>
                  <a:pt x="0" y="0"/>
                </a:moveTo>
                <a:lnTo>
                  <a:pt x="2" y="17"/>
                </a:lnTo>
                <a:lnTo>
                  <a:pt x="8" y="37"/>
                </a:lnTo>
                <a:lnTo>
                  <a:pt x="19" y="52"/>
                </a:lnTo>
                <a:lnTo>
                  <a:pt x="31" y="69"/>
                </a:lnTo>
                <a:lnTo>
                  <a:pt x="50" y="85"/>
                </a:lnTo>
                <a:lnTo>
                  <a:pt x="69" y="100"/>
                </a:lnTo>
                <a:lnTo>
                  <a:pt x="92" y="113"/>
                </a:lnTo>
                <a:lnTo>
                  <a:pt x="119" y="127"/>
                </a:lnTo>
                <a:lnTo>
                  <a:pt x="146" y="136"/>
                </a:lnTo>
                <a:lnTo>
                  <a:pt x="179" y="148"/>
                </a:lnTo>
                <a:lnTo>
                  <a:pt x="213" y="158"/>
                </a:lnTo>
                <a:lnTo>
                  <a:pt x="248" y="165"/>
                </a:lnTo>
                <a:lnTo>
                  <a:pt x="284" y="169"/>
                </a:lnTo>
                <a:lnTo>
                  <a:pt x="323" y="175"/>
                </a:lnTo>
                <a:lnTo>
                  <a:pt x="365" y="177"/>
                </a:lnTo>
                <a:lnTo>
                  <a:pt x="405" y="179"/>
                </a:lnTo>
                <a:lnTo>
                  <a:pt x="448" y="177"/>
                </a:lnTo>
                <a:lnTo>
                  <a:pt x="488" y="175"/>
                </a:lnTo>
                <a:lnTo>
                  <a:pt x="526" y="169"/>
                </a:lnTo>
                <a:lnTo>
                  <a:pt x="563" y="165"/>
                </a:lnTo>
                <a:lnTo>
                  <a:pt x="597" y="158"/>
                </a:lnTo>
                <a:lnTo>
                  <a:pt x="632" y="148"/>
                </a:lnTo>
                <a:lnTo>
                  <a:pt x="665" y="136"/>
                </a:lnTo>
                <a:lnTo>
                  <a:pt x="693" y="127"/>
                </a:lnTo>
                <a:lnTo>
                  <a:pt x="718" y="113"/>
                </a:lnTo>
                <a:lnTo>
                  <a:pt x="741" y="100"/>
                </a:lnTo>
                <a:lnTo>
                  <a:pt x="761" y="85"/>
                </a:lnTo>
                <a:lnTo>
                  <a:pt x="780" y="69"/>
                </a:lnTo>
                <a:lnTo>
                  <a:pt x="793" y="52"/>
                </a:lnTo>
                <a:lnTo>
                  <a:pt x="803" y="37"/>
                </a:lnTo>
                <a:lnTo>
                  <a:pt x="809" y="17"/>
                </a:lnTo>
                <a:lnTo>
                  <a:pt x="81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3" name="Google Shape;723;p50"/>
          <p:cNvSpPr txBox="1"/>
          <p:nvPr/>
        </p:nvSpPr>
        <p:spPr>
          <a:xfrm>
            <a:off x="6357937" y="3249612"/>
            <a:ext cx="4556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4" name="Google Shape;724;p50"/>
          <p:cNvSpPr txBox="1"/>
          <p:nvPr/>
        </p:nvSpPr>
        <p:spPr>
          <a:xfrm>
            <a:off x="6362700" y="3259137"/>
            <a:ext cx="336550"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DB</a:t>
            </a:r>
            <a:endParaRPr/>
          </a:p>
        </p:txBody>
      </p:sp>
      <p:sp>
        <p:nvSpPr>
          <p:cNvPr id="725" name="Google Shape;725;p50"/>
          <p:cNvSpPr txBox="1"/>
          <p:nvPr/>
        </p:nvSpPr>
        <p:spPr>
          <a:xfrm>
            <a:off x="6694487" y="3365500"/>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26" name="Google Shape;726;p50"/>
          <p:cNvSpPr txBox="1"/>
          <p:nvPr/>
        </p:nvSpPr>
        <p:spPr>
          <a:xfrm>
            <a:off x="3816350" y="4832350"/>
            <a:ext cx="515937" cy="1128712"/>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7" name="Google Shape;727;p50"/>
          <p:cNvSpPr/>
          <p:nvPr/>
        </p:nvSpPr>
        <p:spPr>
          <a:xfrm>
            <a:off x="2635250" y="3170237"/>
            <a:ext cx="3360737" cy="992187"/>
          </a:xfrm>
          <a:prstGeom prst="ellipse">
            <a:avLst/>
          </a:prstGeom>
          <a:solidFill>
            <a:srgbClr val="CC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8" name="Google Shape;728;p50"/>
          <p:cNvSpPr txBox="1"/>
          <p:nvPr/>
        </p:nvSpPr>
        <p:spPr>
          <a:xfrm>
            <a:off x="3729037" y="3333750"/>
            <a:ext cx="1582737"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9" name="Google Shape;729;p50"/>
          <p:cNvSpPr txBox="1"/>
          <p:nvPr/>
        </p:nvSpPr>
        <p:spPr>
          <a:xfrm>
            <a:off x="3727450" y="3343275"/>
            <a:ext cx="1555750" cy="3984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00"/>
              <a:buFont typeface="Lucida Sans"/>
              <a:buNone/>
            </a:pPr>
            <a:r>
              <a:rPr b="0" i="0" lang="en-US" sz="2300" u="none">
                <a:solidFill>
                  <a:srgbClr val="000000"/>
                </a:solidFill>
                <a:latin typeface="Lucida Sans"/>
                <a:ea typeface="Lucida Sans"/>
                <a:cs typeface="Lucida Sans"/>
                <a:sym typeface="Lucida Sans"/>
              </a:rPr>
              <a:t>Computer</a:t>
            </a:r>
            <a:endParaRPr/>
          </a:p>
        </p:txBody>
      </p:sp>
      <p:sp>
        <p:nvSpPr>
          <p:cNvPr id="730" name="Google Shape;730;p50"/>
          <p:cNvSpPr txBox="1"/>
          <p:nvPr/>
        </p:nvSpPr>
        <p:spPr>
          <a:xfrm>
            <a:off x="5140325" y="34877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31" name="Google Shape;731;p50"/>
          <p:cNvSpPr txBox="1"/>
          <p:nvPr/>
        </p:nvSpPr>
        <p:spPr>
          <a:xfrm>
            <a:off x="3802062" y="3684587"/>
            <a:ext cx="1189037"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2" name="Google Shape;732;p50"/>
          <p:cNvSpPr txBox="1"/>
          <p:nvPr/>
        </p:nvSpPr>
        <p:spPr>
          <a:xfrm>
            <a:off x="3800475" y="3695700"/>
            <a:ext cx="1331912" cy="3984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00"/>
              <a:buFont typeface="Lucida Sans"/>
              <a:buNone/>
            </a:pPr>
            <a:r>
              <a:rPr b="0" i="0" lang="en-US" sz="2300" u="none">
                <a:solidFill>
                  <a:srgbClr val="000000"/>
                </a:solidFill>
                <a:latin typeface="Lucida Sans"/>
                <a:ea typeface="Lucida Sans"/>
                <a:cs typeface="Lucida Sans"/>
                <a:sym typeface="Lucida Sans"/>
              </a:rPr>
              <a:t>Network</a:t>
            </a:r>
            <a:endParaRPr/>
          </a:p>
        </p:txBody>
      </p:sp>
      <p:sp>
        <p:nvSpPr>
          <p:cNvPr id="733" name="Google Shape;733;p50"/>
          <p:cNvSpPr txBox="1"/>
          <p:nvPr/>
        </p:nvSpPr>
        <p:spPr>
          <a:xfrm>
            <a:off x="4989512" y="383857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34" name="Google Shape;734;p50"/>
          <p:cNvCxnSpPr/>
          <p:nvPr/>
        </p:nvCxnSpPr>
        <p:spPr>
          <a:xfrm flipH="1" rot="10800000">
            <a:off x="4016375" y="4159250"/>
            <a:ext cx="1587" cy="688975"/>
          </a:xfrm>
          <a:prstGeom prst="straightConnector1">
            <a:avLst/>
          </a:prstGeom>
          <a:noFill/>
          <a:ln cap="flat" cmpd="sng" w="9525">
            <a:solidFill>
              <a:srgbClr val="000000"/>
            </a:solidFill>
            <a:prstDash val="solid"/>
            <a:miter lim="800000"/>
            <a:headEnd len="med" w="med" type="none"/>
            <a:tailEnd len="med" w="med" type="none"/>
          </a:ln>
        </p:spPr>
      </p:cxnSp>
      <p:sp>
        <p:nvSpPr>
          <p:cNvPr id="735" name="Google Shape;735;p50"/>
          <p:cNvSpPr txBox="1"/>
          <p:nvPr/>
        </p:nvSpPr>
        <p:spPr>
          <a:xfrm>
            <a:off x="3654425" y="5978525"/>
            <a:ext cx="733425"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6" name="Google Shape;736;p50"/>
          <p:cNvSpPr txBox="1"/>
          <p:nvPr/>
        </p:nvSpPr>
        <p:spPr>
          <a:xfrm>
            <a:off x="3730625" y="6034087"/>
            <a:ext cx="849312"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7" name="Google Shape;737;p50"/>
          <p:cNvSpPr txBox="1"/>
          <p:nvPr/>
        </p:nvSpPr>
        <p:spPr>
          <a:xfrm>
            <a:off x="3795712" y="6042025"/>
            <a:ext cx="6873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Site 2</a:t>
            </a:r>
            <a:endParaRPr/>
          </a:p>
        </p:txBody>
      </p:sp>
      <p:sp>
        <p:nvSpPr>
          <p:cNvPr id="738" name="Google Shape;738;p50"/>
          <p:cNvSpPr txBox="1"/>
          <p:nvPr/>
        </p:nvSpPr>
        <p:spPr>
          <a:xfrm>
            <a:off x="4424362" y="614838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39" name="Google Shape;739;p50"/>
          <p:cNvSpPr txBox="1"/>
          <p:nvPr/>
        </p:nvSpPr>
        <p:spPr>
          <a:xfrm>
            <a:off x="3595687" y="930275"/>
            <a:ext cx="730250"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0" name="Google Shape;740;p50"/>
          <p:cNvSpPr txBox="1"/>
          <p:nvPr/>
        </p:nvSpPr>
        <p:spPr>
          <a:xfrm>
            <a:off x="3671887" y="984250"/>
            <a:ext cx="815975"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1" name="Google Shape;741;p50"/>
          <p:cNvSpPr txBox="1"/>
          <p:nvPr/>
        </p:nvSpPr>
        <p:spPr>
          <a:xfrm>
            <a:off x="3671887" y="993775"/>
            <a:ext cx="8191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Site 1</a:t>
            </a:r>
            <a:endParaRPr/>
          </a:p>
        </p:txBody>
      </p:sp>
      <p:sp>
        <p:nvSpPr>
          <p:cNvPr id="742" name="Google Shape;742;p50"/>
          <p:cNvSpPr txBox="1"/>
          <p:nvPr/>
        </p:nvSpPr>
        <p:spPr>
          <a:xfrm>
            <a:off x="4364037" y="11001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43" name="Google Shape;743;p50"/>
          <p:cNvSpPr/>
          <p:nvPr/>
        </p:nvSpPr>
        <p:spPr>
          <a:xfrm>
            <a:off x="7435850" y="2260600"/>
            <a:ext cx="642937" cy="893762"/>
          </a:xfrm>
          <a:custGeom>
            <a:rect b="b" l="l" r="r" t="t"/>
            <a:pathLst>
              <a:path extrusionOk="0" h="1127" w="810">
                <a:moveTo>
                  <a:pt x="405" y="0"/>
                </a:moveTo>
                <a:lnTo>
                  <a:pt x="365" y="2"/>
                </a:lnTo>
                <a:lnTo>
                  <a:pt x="323" y="4"/>
                </a:lnTo>
                <a:lnTo>
                  <a:pt x="284" y="7"/>
                </a:lnTo>
                <a:lnTo>
                  <a:pt x="248" y="13"/>
                </a:lnTo>
                <a:lnTo>
                  <a:pt x="211" y="21"/>
                </a:lnTo>
                <a:lnTo>
                  <a:pt x="179" y="29"/>
                </a:lnTo>
                <a:lnTo>
                  <a:pt x="146" y="38"/>
                </a:lnTo>
                <a:lnTo>
                  <a:pt x="119" y="50"/>
                </a:lnTo>
                <a:lnTo>
                  <a:pt x="92" y="63"/>
                </a:lnTo>
                <a:lnTo>
                  <a:pt x="69" y="77"/>
                </a:lnTo>
                <a:lnTo>
                  <a:pt x="50" y="92"/>
                </a:lnTo>
                <a:lnTo>
                  <a:pt x="31" y="105"/>
                </a:lnTo>
                <a:lnTo>
                  <a:pt x="17" y="123"/>
                </a:lnTo>
                <a:lnTo>
                  <a:pt x="8" y="140"/>
                </a:lnTo>
                <a:lnTo>
                  <a:pt x="2" y="157"/>
                </a:lnTo>
                <a:lnTo>
                  <a:pt x="0" y="176"/>
                </a:lnTo>
                <a:lnTo>
                  <a:pt x="0" y="950"/>
                </a:lnTo>
                <a:lnTo>
                  <a:pt x="2" y="967"/>
                </a:lnTo>
                <a:lnTo>
                  <a:pt x="8" y="987"/>
                </a:lnTo>
                <a:lnTo>
                  <a:pt x="17" y="1002"/>
                </a:lnTo>
                <a:lnTo>
                  <a:pt x="31" y="1019"/>
                </a:lnTo>
                <a:lnTo>
                  <a:pt x="50" y="1033"/>
                </a:lnTo>
                <a:lnTo>
                  <a:pt x="69" y="1048"/>
                </a:lnTo>
                <a:lnTo>
                  <a:pt x="92" y="1061"/>
                </a:lnTo>
                <a:lnTo>
                  <a:pt x="119" y="1075"/>
                </a:lnTo>
                <a:lnTo>
                  <a:pt x="146" y="1086"/>
                </a:lnTo>
                <a:lnTo>
                  <a:pt x="179" y="1096"/>
                </a:lnTo>
                <a:lnTo>
                  <a:pt x="211" y="1104"/>
                </a:lnTo>
                <a:lnTo>
                  <a:pt x="248" y="1113"/>
                </a:lnTo>
                <a:lnTo>
                  <a:pt x="284" y="1117"/>
                </a:lnTo>
                <a:lnTo>
                  <a:pt x="323" y="1123"/>
                </a:lnTo>
                <a:lnTo>
                  <a:pt x="365" y="1125"/>
                </a:lnTo>
                <a:lnTo>
                  <a:pt x="405" y="1127"/>
                </a:lnTo>
                <a:lnTo>
                  <a:pt x="447" y="1125"/>
                </a:lnTo>
                <a:lnTo>
                  <a:pt x="488" y="1123"/>
                </a:lnTo>
                <a:lnTo>
                  <a:pt x="526" y="1117"/>
                </a:lnTo>
                <a:lnTo>
                  <a:pt x="563" y="1113"/>
                </a:lnTo>
                <a:lnTo>
                  <a:pt x="597" y="1104"/>
                </a:lnTo>
                <a:lnTo>
                  <a:pt x="632" y="1096"/>
                </a:lnTo>
                <a:lnTo>
                  <a:pt x="662" y="1086"/>
                </a:lnTo>
                <a:lnTo>
                  <a:pt x="691" y="1075"/>
                </a:lnTo>
                <a:lnTo>
                  <a:pt x="718" y="1061"/>
                </a:lnTo>
                <a:lnTo>
                  <a:pt x="741" y="1048"/>
                </a:lnTo>
                <a:lnTo>
                  <a:pt x="760" y="1033"/>
                </a:lnTo>
                <a:lnTo>
                  <a:pt x="780" y="1019"/>
                </a:lnTo>
                <a:lnTo>
                  <a:pt x="793" y="1002"/>
                </a:lnTo>
                <a:lnTo>
                  <a:pt x="803" y="987"/>
                </a:lnTo>
                <a:lnTo>
                  <a:pt x="808" y="967"/>
                </a:lnTo>
                <a:lnTo>
                  <a:pt x="810" y="950"/>
                </a:lnTo>
                <a:lnTo>
                  <a:pt x="810" y="176"/>
                </a:lnTo>
                <a:lnTo>
                  <a:pt x="808" y="157"/>
                </a:lnTo>
                <a:lnTo>
                  <a:pt x="803" y="140"/>
                </a:lnTo>
                <a:lnTo>
                  <a:pt x="793" y="123"/>
                </a:lnTo>
                <a:lnTo>
                  <a:pt x="780" y="105"/>
                </a:lnTo>
                <a:lnTo>
                  <a:pt x="760" y="92"/>
                </a:lnTo>
                <a:lnTo>
                  <a:pt x="741" y="77"/>
                </a:lnTo>
                <a:lnTo>
                  <a:pt x="718" y="63"/>
                </a:lnTo>
                <a:lnTo>
                  <a:pt x="691" y="50"/>
                </a:lnTo>
                <a:lnTo>
                  <a:pt x="662" y="38"/>
                </a:lnTo>
                <a:lnTo>
                  <a:pt x="632" y="29"/>
                </a:lnTo>
                <a:lnTo>
                  <a:pt x="597" y="21"/>
                </a:lnTo>
                <a:lnTo>
                  <a:pt x="563" y="13"/>
                </a:lnTo>
                <a:lnTo>
                  <a:pt x="526" y="7"/>
                </a:lnTo>
                <a:lnTo>
                  <a:pt x="488" y="4"/>
                </a:lnTo>
                <a:lnTo>
                  <a:pt x="447" y="2"/>
                </a:lnTo>
                <a:lnTo>
                  <a:pt x="405" y="0"/>
                </a:lnTo>
                <a:close/>
              </a:path>
            </a:pathLst>
          </a:custGeom>
          <a:solidFill>
            <a:srgbClr val="FFFF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4" name="Google Shape;744;p50"/>
          <p:cNvSpPr/>
          <p:nvPr/>
        </p:nvSpPr>
        <p:spPr>
          <a:xfrm>
            <a:off x="7435850" y="2260600"/>
            <a:ext cx="642937" cy="893762"/>
          </a:xfrm>
          <a:custGeom>
            <a:rect b="b" l="l" r="r" t="t"/>
            <a:pathLst>
              <a:path extrusionOk="0" h="1127" w="810">
                <a:moveTo>
                  <a:pt x="405" y="0"/>
                </a:moveTo>
                <a:lnTo>
                  <a:pt x="365" y="2"/>
                </a:lnTo>
                <a:lnTo>
                  <a:pt x="323" y="4"/>
                </a:lnTo>
                <a:lnTo>
                  <a:pt x="284" y="7"/>
                </a:lnTo>
                <a:lnTo>
                  <a:pt x="248" y="13"/>
                </a:lnTo>
                <a:lnTo>
                  <a:pt x="211" y="21"/>
                </a:lnTo>
                <a:lnTo>
                  <a:pt x="179" y="29"/>
                </a:lnTo>
                <a:lnTo>
                  <a:pt x="146" y="38"/>
                </a:lnTo>
                <a:lnTo>
                  <a:pt x="119" y="50"/>
                </a:lnTo>
                <a:lnTo>
                  <a:pt x="92" y="63"/>
                </a:lnTo>
                <a:lnTo>
                  <a:pt x="69" y="77"/>
                </a:lnTo>
                <a:lnTo>
                  <a:pt x="50" y="92"/>
                </a:lnTo>
                <a:lnTo>
                  <a:pt x="31" y="105"/>
                </a:lnTo>
                <a:lnTo>
                  <a:pt x="17" y="123"/>
                </a:lnTo>
                <a:lnTo>
                  <a:pt x="8" y="140"/>
                </a:lnTo>
                <a:lnTo>
                  <a:pt x="2" y="157"/>
                </a:lnTo>
                <a:lnTo>
                  <a:pt x="0" y="176"/>
                </a:lnTo>
                <a:lnTo>
                  <a:pt x="0" y="950"/>
                </a:lnTo>
                <a:lnTo>
                  <a:pt x="2" y="967"/>
                </a:lnTo>
                <a:lnTo>
                  <a:pt x="8" y="987"/>
                </a:lnTo>
                <a:lnTo>
                  <a:pt x="17" y="1002"/>
                </a:lnTo>
                <a:lnTo>
                  <a:pt x="31" y="1019"/>
                </a:lnTo>
                <a:lnTo>
                  <a:pt x="50" y="1033"/>
                </a:lnTo>
                <a:lnTo>
                  <a:pt x="69" y="1048"/>
                </a:lnTo>
                <a:lnTo>
                  <a:pt x="92" y="1061"/>
                </a:lnTo>
                <a:lnTo>
                  <a:pt x="119" y="1075"/>
                </a:lnTo>
                <a:lnTo>
                  <a:pt x="146" y="1086"/>
                </a:lnTo>
                <a:lnTo>
                  <a:pt x="179" y="1096"/>
                </a:lnTo>
                <a:lnTo>
                  <a:pt x="211" y="1104"/>
                </a:lnTo>
                <a:lnTo>
                  <a:pt x="248" y="1113"/>
                </a:lnTo>
                <a:lnTo>
                  <a:pt x="284" y="1117"/>
                </a:lnTo>
                <a:lnTo>
                  <a:pt x="323" y="1123"/>
                </a:lnTo>
                <a:lnTo>
                  <a:pt x="365" y="1125"/>
                </a:lnTo>
                <a:lnTo>
                  <a:pt x="405" y="1127"/>
                </a:lnTo>
                <a:lnTo>
                  <a:pt x="447" y="1125"/>
                </a:lnTo>
                <a:lnTo>
                  <a:pt x="488" y="1123"/>
                </a:lnTo>
                <a:lnTo>
                  <a:pt x="526" y="1117"/>
                </a:lnTo>
                <a:lnTo>
                  <a:pt x="563" y="1113"/>
                </a:lnTo>
                <a:lnTo>
                  <a:pt x="597" y="1104"/>
                </a:lnTo>
                <a:lnTo>
                  <a:pt x="632" y="1096"/>
                </a:lnTo>
                <a:lnTo>
                  <a:pt x="662" y="1086"/>
                </a:lnTo>
                <a:lnTo>
                  <a:pt x="691" y="1075"/>
                </a:lnTo>
                <a:lnTo>
                  <a:pt x="718" y="1061"/>
                </a:lnTo>
                <a:lnTo>
                  <a:pt x="741" y="1048"/>
                </a:lnTo>
                <a:lnTo>
                  <a:pt x="760" y="1033"/>
                </a:lnTo>
                <a:lnTo>
                  <a:pt x="780" y="1019"/>
                </a:lnTo>
                <a:lnTo>
                  <a:pt x="793" y="1002"/>
                </a:lnTo>
                <a:lnTo>
                  <a:pt x="803" y="987"/>
                </a:lnTo>
                <a:lnTo>
                  <a:pt x="808" y="967"/>
                </a:lnTo>
                <a:lnTo>
                  <a:pt x="810" y="950"/>
                </a:lnTo>
                <a:lnTo>
                  <a:pt x="810" y="176"/>
                </a:lnTo>
                <a:lnTo>
                  <a:pt x="808" y="157"/>
                </a:lnTo>
                <a:lnTo>
                  <a:pt x="803" y="140"/>
                </a:lnTo>
                <a:lnTo>
                  <a:pt x="793" y="123"/>
                </a:lnTo>
                <a:lnTo>
                  <a:pt x="780" y="105"/>
                </a:lnTo>
                <a:lnTo>
                  <a:pt x="760" y="92"/>
                </a:lnTo>
                <a:lnTo>
                  <a:pt x="741" y="77"/>
                </a:lnTo>
                <a:lnTo>
                  <a:pt x="718" y="63"/>
                </a:lnTo>
                <a:lnTo>
                  <a:pt x="691" y="50"/>
                </a:lnTo>
                <a:lnTo>
                  <a:pt x="662" y="38"/>
                </a:lnTo>
                <a:lnTo>
                  <a:pt x="632" y="29"/>
                </a:lnTo>
                <a:lnTo>
                  <a:pt x="597" y="21"/>
                </a:lnTo>
                <a:lnTo>
                  <a:pt x="563" y="13"/>
                </a:lnTo>
                <a:lnTo>
                  <a:pt x="526" y="7"/>
                </a:lnTo>
                <a:lnTo>
                  <a:pt x="488" y="4"/>
                </a:lnTo>
                <a:lnTo>
                  <a:pt x="447" y="2"/>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5" name="Google Shape;745;p50"/>
          <p:cNvSpPr/>
          <p:nvPr/>
        </p:nvSpPr>
        <p:spPr>
          <a:xfrm>
            <a:off x="7435850" y="2400300"/>
            <a:ext cx="642937" cy="139700"/>
          </a:xfrm>
          <a:custGeom>
            <a:rect b="b" l="l" r="r" t="t"/>
            <a:pathLst>
              <a:path extrusionOk="0" h="177" w="810">
                <a:moveTo>
                  <a:pt x="0" y="0"/>
                </a:moveTo>
                <a:lnTo>
                  <a:pt x="2" y="18"/>
                </a:lnTo>
                <a:lnTo>
                  <a:pt x="8" y="35"/>
                </a:lnTo>
                <a:lnTo>
                  <a:pt x="17" y="52"/>
                </a:lnTo>
                <a:lnTo>
                  <a:pt x="31" y="68"/>
                </a:lnTo>
                <a:lnTo>
                  <a:pt x="50" y="85"/>
                </a:lnTo>
                <a:lnTo>
                  <a:pt x="69" y="100"/>
                </a:lnTo>
                <a:lnTo>
                  <a:pt x="92" y="114"/>
                </a:lnTo>
                <a:lnTo>
                  <a:pt x="119" y="125"/>
                </a:lnTo>
                <a:lnTo>
                  <a:pt x="146" y="137"/>
                </a:lnTo>
                <a:lnTo>
                  <a:pt x="179" y="148"/>
                </a:lnTo>
                <a:lnTo>
                  <a:pt x="211" y="156"/>
                </a:lnTo>
                <a:lnTo>
                  <a:pt x="248" y="164"/>
                </a:lnTo>
                <a:lnTo>
                  <a:pt x="284" y="169"/>
                </a:lnTo>
                <a:lnTo>
                  <a:pt x="323" y="173"/>
                </a:lnTo>
                <a:lnTo>
                  <a:pt x="365" y="175"/>
                </a:lnTo>
                <a:lnTo>
                  <a:pt x="405" y="177"/>
                </a:lnTo>
                <a:lnTo>
                  <a:pt x="447" y="175"/>
                </a:lnTo>
                <a:lnTo>
                  <a:pt x="488" y="173"/>
                </a:lnTo>
                <a:lnTo>
                  <a:pt x="526" y="169"/>
                </a:lnTo>
                <a:lnTo>
                  <a:pt x="563" y="164"/>
                </a:lnTo>
                <a:lnTo>
                  <a:pt x="597" y="156"/>
                </a:lnTo>
                <a:lnTo>
                  <a:pt x="632" y="148"/>
                </a:lnTo>
                <a:lnTo>
                  <a:pt x="662" y="137"/>
                </a:lnTo>
                <a:lnTo>
                  <a:pt x="691" y="125"/>
                </a:lnTo>
                <a:lnTo>
                  <a:pt x="718" y="114"/>
                </a:lnTo>
                <a:lnTo>
                  <a:pt x="741" y="100"/>
                </a:lnTo>
                <a:lnTo>
                  <a:pt x="760" y="85"/>
                </a:lnTo>
                <a:lnTo>
                  <a:pt x="780" y="68"/>
                </a:lnTo>
                <a:lnTo>
                  <a:pt x="793" y="52"/>
                </a:lnTo>
                <a:lnTo>
                  <a:pt x="803" y="35"/>
                </a:lnTo>
                <a:lnTo>
                  <a:pt x="808" y="18"/>
                </a:lnTo>
                <a:lnTo>
                  <a:pt x="81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6" name="Google Shape;746;p50"/>
          <p:cNvSpPr txBox="1"/>
          <p:nvPr/>
        </p:nvSpPr>
        <p:spPr>
          <a:xfrm>
            <a:off x="7513637" y="2638425"/>
            <a:ext cx="595312"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7" name="Google Shape;747;p50"/>
          <p:cNvSpPr txBox="1"/>
          <p:nvPr/>
        </p:nvSpPr>
        <p:spPr>
          <a:xfrm>
            <a:off x="7531100" y="2646362"/>
            <a:ext cx="4968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GSC</a:t>
            </a:r>
            <a:endParaRPr/>
          </a:p>
        </p:txBody>
      </p:sp>
      <p:sp>
        <p:nvSpPr>
          <p:cNvPr id="748" name="Google Shape;748;p50"/>
          <p:cNvSpPr txBox="1"/>
          <p:nvPr/>
        </p:nvSpPr>
        <p:spPr>
          <a:xfrm>
            <a:off x="8010525" y="2752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49" name="Google Shape;749;p50"/>
          <p:cNvSpPr txBox="1"/>
          <p:nvPr/>
        </p:nvSpPr>
        <p:spPr>
          <a:xfrm>
            <a:off x="5067300" y="1460500"/>
            <a:ext cx="1931987" cy="1025525"/>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0" name="Google Shape;750;p50"/>
          <p:cNvSpPr txBox="1"/>
          <p:nvPr/>
        </p:nvSpPr>
        <p:spPr>
          <a:xfrm>
            <a:off x="5067300" y="1971675"/>
            <a:ext cx="968375"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1" name="Google Shape;751;p50"/>
          <p:cNvSpPr txBox="1"/>
          <p:nvPr/>
        </p:nvSpPr>
        <p:spPr>
          <a:xfrm>
            <a:off x="6032500" y="1971675"/>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2" name="Google Shape;752;p50"/>
          <p:cNvSpPr txBox="1"/>
          <p:nvPr/>
        </p:nvSpPr>
        <p:spPr>
          <a:xfrm>
            <a:off x="5508625" y="1525587"/>
            <a:ext cx="10493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3" name="Google Shape;753;p50"/>
          <p:cNvSpPr txBox="1"/>
          <p:nvPr/>
        </p:nvSpPr>
        <p:spPr>
          <a:xfrm>
            <a:off x="5584825" y="1581150"/>
            <a:ext cx="10033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4" name="Google Shape;754;p50"/>
          <p:cNvSpPr txBox="1"/>
          <p:nvPr/>
        </p:nvSpPr>
        <p:spPr>
          <a:xfrm>
            <a:off x="5584825" y="1590675"/>
            <a:ext cx="100647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DDBMS</a:t>
            </a:r>
            <a:endParaRPr/>
          </a:p>
        </p:txBody>
      </p:sp>
      <p:sp>
        <p:nvSpPr>
          <p:cNvPr id="755" name="Google Shape;755;p50"/>
          <p:cNvSpPr txBox="1"/>
          <p:nvPr/>
        </p:nvSpPr>
        <p:spPr>
          <a:xfrm>
            <a:off x="6464300" y="16970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56" name="Google Shape;756;p50"/>
          <p:cNvSpPr txBox="1"/>
          <p:nvPr/>
        </p:nvSpPr>
        <p:spPr>
          <a:xfrm>
            <a:off x="5305425" y="2074862"/>
            <a:ext cx="5032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7" name="Google Shape;757;p50"/>
          <p:cNvSpPr txBox="1"/>
          <p:nvPr/>
        </p:nvSpPr>
        <p:spPr>
          <a:xfrm>
            <a:off x="5381625" y="2130425"/>
            <a:ext cx="454025"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8" name="Google Shape;758;p50"/>
          <p:cNvSpPr txBox="1"/>
          <p:nvPr/>
        </p:nvSpPr>
        <p:spPr>
          <a:xfrm>
            <a:off x="5381625" y="2138362"/>
            <a:ext cx="49212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DC</a:t>
            </a:r>
            <a:endParaRPr/>
          </a:p>
        </p:txBody>
      </p:sp>
      <p:sp>
        <p:nvSpPr>
          <p:cNvPr id="759" name="Google Shape;759;p50"/>
          <p:cNvSpPr txBox="1"/>
          <p:nvPr/>
        </p:nvSpPr>
        <p:spPr>
          <a:xfrm>
            <a:off x="5748337" y="2244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60" name="Google Shape;760;p50"/>
          <p:cNvSpPr txBox="1"/>
          <p:nvPr/>
        </p:nvSpPr>
        <p:spPr>
          <a:xfrm>
            <a:off x="6010275" y="2074862"/>
            <a:ext cx="1020762"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1" name="Google Shape;761;p50"/>
          <p:cNvSpPr txBox="1"/>
          <p:nvPr/>
        </p:nvSpPr>
        <p:spPr>
          <a:xfrm>
            <a:off x="6086475" y="2130425"/>
            <a:ext cx="977900"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2" name="Google Shape;762;p50"/>
          <p:cNvSpPr txBox="1"/>
          <p:nvPr/>
        </p:nvSpPr>
        <p:spPr>
          <a:xfrm>
            <a:off x="6086475" y="2138362"/>
            <a:ext cx="94932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LDBMS</a:t>
            </a:r>
            <a:endParaRPr/>
          </a:p>
        </p:txBody>
      </p:sp>
      <p:sp>
        <p:nvSpPr>
          <p:cNvPr id="763" name="Google Shape;763;p50"/>
          <p:cNvSpPr txBox="1"/>
          <p:nvPr/>
        </p:nvSpPr>
        <p:spPr>
          <a:xfrm>
            <a:off x="6911975" y="2244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64" name="Google Shape;764;p50"/>
          <p:cNvCxnSpPr/>
          <p:nvPr/>
        </p:nvCxnSpPr>
        <p:spPr>
          <a:xfrm flipH="1">
            <a:off x="6497637" y="2484437"/>
            <a:ext cx="9525" cy="419100"/>
          </a:xfrm>
          <a:prstGeom prst="straightConnector1">
            <a:avLst/>
          </a:prstGeom>
          <a:noFill/>
          <a:ln cap="flat" cmpd="sng" w="9525">
            <a:solidFill>
              <a:srgbClr val="000000"/>
            </a:solidFill>
            <a:prstDash val="solid"/>
            <a:miter lim="800000"/>
            <a:headEnd len="med" w="med" type="none"/>
            <a:tailEnd len="med" w="med" type="none"/>
          </a:ln>
        </p:spPr>
      </p:cxnSp>
      <p:cxnSp>
        <p:nvCxnSpPr>
          <p:cNvPr id="765" name="Google Shape;765;p50"/>
          <p:cNvCxnSpPr/>
          <p:nvPr/>
        </p:nvCxnSpPr>
        <p:spPr>
          <a:xfrm>
            <a:off x="6997700" y="1743075"/>
            <a:ext cx="657225" cy="517525"/>
          </a:xfrm>
          <a:prstGeom prst="straightConnector1">
            <a:avLst/>
          </a:prstGeom>
          <a:noFill/>
          <a:ln cap="flat" cmpd="sng" w="9525">
            <a:solidFill>
              <a:srgbClr val="000000"/>
            </a:solidFill>
            <a:prstDash val="solid"/>
            <a:miter lim="800000"/>
            <a:headEnd len="med" w="med" type="none"/>
            <a:tailEnd len="med" w="med" type="none"/>
          </a:ln>
        </p:spPr>
      </p:cxnSp>
      <p:sp>
        <p:nvSpPr>
          <p:cNvPr id="766" name="Google Shape;766;p50"/>
          <p:cNvSpPr txBox="1"/>
          <p:nvPr/>
        </p:nvSpPr>
        <p:spPr>
          <a:xfrm>
            <a:off x="1490662" y="4889500"/>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7" name="Google Shape;767;p50"/>
          <p:cNvSpPr txBox="1"/>
          <p:nvPr/>
        </p:nvSpPr>
        <p:spPr>
          <a:xfrm>
            <a:off x="1490662" y="5405437"/>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8" name="Google Shape;768;p50"/>
          <p:cNvSpPr/>
          <p:nvPr/>
        </p:nvSpPr>
        <p:spPr>
          <a:xfrm>
            <a:off x="1647825" y="3498850"/>
            <a:ext cx="642937" cy="895350"/>
          </a:xfrm>
          <a:custGeom>
            <a:rect b="b" l="l" r="r" t="t"/>
            <a:pathLst>
              <a:path extrusionOk="0" h="1126" w="811">
                <a:moveTo>
                  <a:pt x="405" y="0"/>
                </a:moveTo>
                <a:lnTo>
                  <a:pt x="363" y="1"/>
                </a:lnTo>
                <a:lnTo>
                  <a:pt x="323" y="3"/>
                </a:lnTo>
                <a:lnTo>
                  <a:pt x="284" y="7"/>
                </a:lnTo>
                <a:lnTo>
                  <a:pt x="246" y="13"/>
                </a:lnTo>
                <a:lnTo>
                  <a:pt x="213" y="21"/>
                </a:lnTo>
                <a:lnTo>
                  <a:pt x="177" y="28"/>
                </a:lnTo>
                <a:lnTo>
                  <a:pt x="146" y="40"/>
                </a:lnTo>
                <a:lnTo>
                  <a:pt x="117" y="51"/>
                </a:lnTo>
                <a:lnTo>
                  <a:pt x="92" y="63"/>
                </a:lnTo>
                <a:lnTo>
                  <a:pt x="69" y="76"/>
                </a:lnTo>
                <a:lnTo>
                  <a:pt x="50" y="92"/>
                </a:lnTo>
                <a:lnTo>
                  <a:pt x="31" y="107"/>
                </a:lnTo>
                <a:lnTo>
                  <a:pt x="18" y="122"/>
                </a:lnTo>
                <a:lnTo>
                  <a:pt x="8" y="140"/>
                </a:lnTo>
                <a:lnTo>
                  <a:pt x="2" y="157"/>
                </a:lnTo>
                <a:lnTo>
                  <a:pt x="0" y="176"/>
                </a:lnTo>
                <a:lnTo>
                  <a:pt x="0" y="950"/>
                </a:lnTo>
                <a:lnTo>
                  <a:pt x="2" y="967"/>
                </a:lnTo>
                <a:lnTo>
                  <a:pt x="8" y="986"/>
                </a:lnTo>
                <a:lnTo>
                  <a:pt x="18" y="1002"/>
                </a:lnTo>
                <a:lnTo>
                  <a:pt x="31" y="1019"/>
                </a:lnTo>
                <a:lnTo>
                  <a:pt x="50" y="1034"/>
                </a:lnTo>
                <a:lnTo>
                  <a:pt x="69" y="1048"/>
                </a:lnTo>
                <a:lnTo>
                  <a:pt x="92" y="1061"/>
                </a:lnTo>
                <a:lnTo>
                  <a:pt x="117" y="1075"/>
                </a:lnTo>
                <a:lnTo>
                  <a:pt x="146" y="1086"/>
                </a:lnTo>
                <a:lnTo>
                  <a:pt x="177" y="1096"/>
                </a:lnTo>
                <a:lnTo>
                  <a:pt x="213" y="1103"/>
                </a:lnTo>
                <a:lnTo>
                  <a:pt x="246" y="1113"/>
                </a:lnTo>
                <a:lnTo>
                  <a:pt x="284" y="1117"/>
                </a:lnTo>
                <a:lnTo>
                  <a:pt x="323" y="1123"/>
                </a:lnTo>
                <a:lnTo>
                  <a:pt x="363" y="1124"/>
                </a:lnTo>
                <a:lnTo>
                  <a:pt x="405" y="1126"/>
                </a:lnTo>
                <a:lnTo>
                  <a:pt x="446" y="1124"/>
                </a:lnTo>
                <a:lnTo>
                  <a:pt x="488" y="1123"/>
                </a:lnTo>
                <a:lnTo>
                  <a:pt x="524" y="1117"/>
                </a:lnTo>
                <a:lnTo>
                  <a:pt x="563" y="1113"/>
                </a:lnTo>
                <a:lnTo>
                  <a:pt x="597" y="1103"/>
                </a:lnTo>
                <a:lnTo>
                  <a:pt x="632" y="1096"/>
                </a:lnTo>
                <a:lnTo>
                  <a:pt x="665" y="1086"/>
                </a:lnTo>
                <a:lnTo>
                  <a:pt x="692" y="1075"/>
                </a:lnTo>
                <a:lnTo>
                  <a:pt x="718" y="1061"/>
                </a:lnTo>
                <a:lnTo>
                  <a:pt x="741" y="1048"/>
                </a:lnTo>
                <a:lnTo>
                  <a:pt x="761" y="1034"/>
                </a:lnTo>
                <a:lnTo>
                  <a:pt x="780" y="1019"/>
                </a:lnTo>
                <a:lnTo>
                  <a:pt x="791" y="1002"/>
                </a:lnTo>
                <a:lnTo>
                  <a:pt x="803" y="986"/>
                </a:lnTo>
                <a:lnTo>
                  <a:pt x="809" y="967"/>
                </a:lnTo>
                <a:lnTo>
                  <a:pt x="811" y="950"/>
                </a:lnTo>
                <a:lnTo>
                  <a:pt x="811" y="176"/>
                </a:lnTo>
                <a:lnTo>
                  <a:pt x="809" y="157"/>
                </a:lnTo>
                <a:lnTo>
                  <a:pt x="803" y="140"/>
                </a:lnTo>
                <a:lnTo>
                  <a:pt x="791" y="122"/>
                </a:lnTo>
                <a:lnTo>
                  <a:pt x="780" y="107"/>
                </a:lnTo>
                <a:lnTo>
                  <a:pt x="761" y="92"/>
                </a:lnTo>
                <a:lnTo>
                  <a:pt x="741" y="76"/>
                </a:lnTo>
                <a:lnTo>
                  <a:pt x="718" y="63"/>
                </a:lnTo>
                <a:lnTo>
                  <a:pt x="692" y="51"/>
                </a:lnTo>
                <a:lnTo>
                  <a:pt x="665" y="40"/>
                </a:lnTo>
                <a:lnTo>
                  <a:pt x="632" y="28"/>
                </a:lnTo>
                <a:lnTo>
                  <a:pt x="597" y="21"/>
                </a:lnTo>
                <a:lnTo>
                  <a:pt x="563" y="13"/>
                </a:lnTo>
                <a:lnTo>
                  <a:pt x="524" y="7"/>
                </a:lnTo>
                <a:lnTo>
                  <a:pt x="488" y="3"/>
                </a:lnTo>
                <a:lnTo>
                  <a:pt x="446" y="1"/>
                </a:lnTo>
                <a:lnTo>
                  <a:pt x="405" y="0"/>
                </a:lnTo>
                <a:close/>
              </a:path>
            </a:pathLst>
          </a:custGeom>
          <a:solidFill>
            <a:srgbClr val="FFFF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9" name="Google Shape;769;p50"/>
          <p:cNvSpPr/>
          <p:nvPr/>
        </p:nvSpPr>
        <p:spPr>
          <a:xfrm>
            <a:off x="1647825" y="3498850"/>
            <a:ext cx="642937" cy="895350"/>
          </a:xfrm>
          <a:custGeom>
            <a:rect b="b" l="l" r="r" t="t"/>
            <a:pathLst>
              <a:path extrusionOk="0" h="1126" w="811">
                <a:moveTo>
                  <a:pt x="405" y="0"/>
                </a:moveTo>
                <a:lnTo>
                  <a:pt x="363" y="1"/>
                </a:lnTo>
                <a:lnTo>
                  <a:pt x="323" y="3"/>
                </a:lnTo>
                <a:lnTo>
                  <a:pt x="284" y="7"/>
                </a:lnTo>
                <a:lnTo>
                  <a:pt x="246" y="13"/>
                </a:lnTo>
                <a:lnTo>
                  <a:pt x="213" y="21"/>
                </a:lnTo>
                <a:lnTo>
                  <a:pt x="177" y="28"/>
                </a:lnTo>
                <a:lnTo>
                  <a:pt x="146" y="40"/>
                </a:lnTo>
                <a:lnTo>
                  <a:pt x="117" y="51"/>
                </a:lnTo>
                <a:lnTo>
                  <a:pt x="92" y="63"/>
                </a:lnTo>
                <a:lnTo>
                  <a:pt x="69" y="76"/>
                </a:lnTo>
                <a:lnTo>
                  <a:pt x="50" y="92"/>
                </a:lnTo>
                <a:lnTo>
                  <a:pt x="31" y="107"/>
                </a:lnTo>
                <a:lnTo>
                  <a:pt x="18" y="122"/>
                </a:lnTo>
                <a:lnTo>
                  <a:pt x="8" y="140"/>
                </a:lnTo>
                <a:lnTo>
                  <a:pt x="2" y="157"/>
                </a:lnTo>
                <a:lnTo>
                  <a:pt x="0" y="176"/>
                </a:lnTo>
                <a:lnTo>
                  <a:pt x="0" y="950"/>
                </a:lnTo>
                <a:lnTo>
                  <a:pt x="2" y="967"/>
                </a:lnTo>
                <a:lnTo>
                  <a:pt x="8" y="986"/>
                </a:lnTo>
                <a:lnTo>
                  <a:pt x="18" y="1002"/>
                </a:lnTo>
                <a:lnTo>
                  <a:pt x="31" y="1019"/>
                </a:lnTo>
                <a:lnTo>
                  <a:pt x="50" y="1034"/>
                </a:lnTo>
                <a:lnTo>
                  <a:pt x="69" y="1048"/>
                </a:lnTo>
                <a:lnTo>
                  <a:pt x="92" y="1061"/>
                </a:lnTo>
                <a:lnTo>
                  <a:pt x="117" y="1075"/>
                </a:lnTo>
                <a:lnTo>
                  <a:pt x="146" y="1086"/>
                </a:lnTo>
                <a:lnTo>
                  <a:pt x="177" y="1096"/>
                </a:lnTo>
                <a:lnTo>
                  <a:pt x="213" y="1103"/>
                </a:lnTo>
                <a:lnTo>
                  <a:pt x="246" y="1113"/>
                </a:lnTo>
                <a:lnTo>
                  <a:pt x="284" y="1117"/>
                </a:lnTo>
                <a:lnTo>
                  <a:pt x="323" y="1123"/>
                </a:lnTo>
                <a:lnTo>
                  <a:pt x="363" y="1124"/>
                </a:lnTo>
                <a:lnTo>
                  <a:pt x="405" y="1126"/>
                </a:lnTo>
                <a:lnTo>
                  <a:pt x="446" y="1124"/>
                </a:lnTo>
                <a:lnTo>
                  <a:pt x="488" y="1123"/>
                </a:lnTo>
                <a:lnTo>
                  <a:pt x="524" y="1117"/>
                </a:lnTo>
                <a:lnTo>
                  <a:pt x="563" y="1113"/>
                </a:lnTo>
                <a:lnTo>
                  <a:pt x="597" y="1103"/>
                </a:lnTo>
                <a:lnTo>
                  <a:pt x="632" y="1096"/>
                </a:lnTo>
                <a:lnTo>
                  <a:pt x="665" y="1086"/>
                </a:lnTo>
                <a:lnTo>
                  <a:pt x="692" y="1075"/>
                </a:lnTo>
                <a:lnTo>
                  <a:pt x="718" y="1061"/>
                </a:lnTo>
                <a:lnTo>
                  <a:pt x="741" y="1048"/>
                </a:lnTo>
                <a:lnTo>
                  <a:pt x="761" y="1034"/>
                </a:lnTo>
                <a:lnTo>
                  <a:pt x="780" y="1019"/>
                </a:lnTo>
                <a:lnTo>
                  <a:pt x="791" y="1002"/>
                </a:lnTo>
                <a:lnTo>
                  <a:pt x="803" y="986"/>
                </a:lnTo>
                <a:lnTo>
                  <a:pt x="809" y="967"/>
                </a:lnTo>
                <a:lnTo>
                  <a:pt x="811" y="950"/>
                </a:lnTo>
                <a:lnTo>
                  <a:pt x="811" y="176"/>
                </a:lnTo>
                <a:lnTo>
                  <a:pt x="809" y="157"/>
                </a:lnTo>
                <a:lnTo>
                  <a:pt x="803" y="140"/>
                </a:lnTo>
                <a:lnTo>
                  <a:pt x="791" y="122"/>
                </a:lnTo>
                <a:lnTo>
                  <a:pt x="780" y="107"/>
                </a:lnTo>
                <a:lnTo>
                  <a:pt x="761" y="92"/>
                </a:lnTo>
                <a:lnTo>
                  <a:pt x="741" y="76"/>
                </a:lnTo>
                <a:lnTo>
                  <a:pt x="718" y="63"/>
                </a:lnTo>
                <a:lnTo>
                  <a:pt x="692" y="51"/>
                </a:lnTo>
                <a:lnTo>
                  <a:pt x="665" y="40"/>
                </a:lnTo>
                <a:lnTo>
                  <a:pt x="632" y="28"/>
                </a:lnTo>
                <a:lnTo>
                  <a:pt x="597" y="21"/>
                </a:lnTo>
                <a:lnTo>
                  <a:pt x="563" y="13"/>
                </a:lnTo>
                <a:lnTo>
                  <a:pt x="524" y="7"/>
                </a:lnTo>
                <a:lnTo>
                  <a:pt x="488" y="3"/>
                </a:lnTo>
                <a:lnTo>
                  <a:pt x="446" y="1"/>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0" name="Google Shape;770;p50"/>
          <p:cNvSpPr/>
          <p:nvPr/>
        </p:nvSpPr>
        <p:spPr>
          <a:xfrm>
            <a:off x="1647825" y="3640137"/>
            <a:ext cx="642937" cy="139700"/>
          </a:xfrm>
          <a:custGeom>
            <a:rect b="b" l="l" r="r" t="t"/>
            <a:pathLst>
              <a:path extrusionOk="0" h="177" w="811">
                <a:moveTo>
                  <a:pt x="0" y="0"/>
                </a:moveTo>
                <a:lnTo>
                  <a:pt x="2" y="17"/>
                </a:lnTo>
                <a:lnTo>
                  <a:pt x="8" y="37"/>
                </a:lnTo>
                <a:lnTo>
                  <a:pt x="18" y="52"/>
                </a:lnTo>
                <a:lnTo>
                  <a:pt x="31" y="69"/>
                </a:lnTo>
                <a:lnTo>
                  <a:pt x="50" y="85"/>
                </a:lnTo>
                <a:lnTo>
                  <a:pt x="69" y="100"/>
                </a:lnTo>
                <a:lnTo>
                  <a:pt x="92" y="113"/>
                </a:lnTo>
                <a:lnTo>
                  <a:pt x="117" y="127"/>
                </a:lnTo>
                <a:lnTo>
                  <a:pt x="146" y="136"/>
                </a:lnTo>
                <a:lnTo>
                  <a:pt x="177" y="148"/>
                </a:lnTo>
                <a:lnTo>
                  <a:pt x="213" y="156"/>
                </a:lnTo>
                <a:lnTo>
                  <a:pt x="246" y="163"/>
                </a:lnTo>
                <a:lnTo>
                  <a:pt x="284" y="169"/>
                </a:lnTo>
                <a:lnTo>
                  <a:pt x="323" y="175"/>
                </a:lnTo>
                <a:lnTo>
                  <a:pt x="363" y="177"/>
                </a:lnTo>
                <a:lnTo>
                  <a:pt x="405" y="177"/>
                </a:lnTo>
                <a:lnTo>
                  <a:pt x="446" y="177"/>
                </a:lnTo>
                <a:lnTo>
                  <a:pt x="488" y="175"/>
                </a:lnTo>
                <a:lnTo>
                  <a:pt x="524" y="169"/>
                </a:lnTo>
                <a:lnTo>
                  <a:pt x="563" y="163"/>
                </a:lnTo>
                <a:lnTo>
                  <a:pt x="597" y="156"/>
                </a:lnTo>
                <a:lnTo>
                  <a:pt x="632" y="148"/>
                </a:lnTo>
                <a:lnTo>
                  <a:pt x="665" y="136"/>
                </a:lnTo>
                <a:lnTo>
                  <a:pt x="692" y="127"/>
                </a:lnTo>
                <a:lnTo>
                  <a:pt x="718" y="113"/>
                </a:lnTo>
                <a:lnTo>
                  <a:pt x="741" y="100"/>
                </a:lnTo>
                <a:lnTo>
                  <a:pt x="761" y="85"/>
                </a:lnTo>
                <a:lnTo>
                  <a:pt x="780" y="69"/>
                </a:lnTo>
                <a:lnTo>
                  <a:pt x="791" y="52"/>
                </a:lnTo>
                <a:lnTo>
                  <a:pt x="803" y="37"/>
                </a:lnTo>
                <a:lnTo>
                  <a:pt x="809" y="17"/>
                </a:lnTo>
                <a:lnTo>
                  <a:pt x="811"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1" name="Google Shape;771;p50"/>
          <p:cNvSpPr txBox="1"/>
          <p:nvPr/>
        </p:nvSpPr>
        <p:spPr>
          <a:xfrm>
            <a:off x="1725612" y="3875087"/>
            <a:ext cx="5953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2" name="Google Shape;772;p50"/>
          <p:cNvSpPr txBox="1"/>
          <p:nvPr/>
        </p:nvSpPr>
        <p:spPr>
          <a:xfrm>
            <a:off x="1754187" y="3884612"/>
            <a:ext cx="4968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GSC</a:t>
            </a:r>
            <a:endParaRPr/>
          </a:p>
        </p:txBody>
      </p:sp>
      <p:sp>
        <p:nvSpPr>
          <p:cNvPr id="773" name="Google Shape;773;p50"/>
          <p:cNvSpPr txBox="1"/>
          <p:nvPr/>
        </p:nvSpPr>
        <p:spPr>
          <a:xfrm>
            <a:off x="2222500" y="399097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74" name="Google Shape;774;p50"/>
          <p:cNvCxnSpPr/>
          <p:nvPr/>
        </p:nvCxnSpPr>
        <p:spPr>
          <a:xfrm>
            <a:off x="1976437" y="4425950"/>
            <a:ext cx="1587" cy="485775"/>
          </a:xfrm>
          <a:prstGeom prst="straightConnector1">
            <a:avLst/>
          </a:prstGeom>
          <a:noFill/>
          <a:ln cap="flat" cmpd="sng" w="9525">
            <a:solidFill>
              <a:srgbClr val="000000"/>
            </a:solidFill>
            <a:prstDash val="solid"/>
            <a:miter lim="800000"/>
            <a:headEnd len="med" w="med" type="none"/>
            <a:tailEnd len="med" w="med" type="none"/>
          </a:ln>
        </p:spPr>
      </p:cxnSp>
      <p:cxnSp>
        <p:nvCxnSpPr>
          <p:cNvPr id="775" name="Google Shape;775;p50"/>
          <p:cNvCxnSpPr/>
          <p:nvPr/>
        </p:nvCxnSpPr>
        <p:spPr>
          <a:xfrm>
            <a:off x="2478087" y="5256212"/>
            <a:ext cx="1350962" cy="1587"/>
          </a:xfrm>
          <a:prstGeom prst="straightConnector1">
            <a:avLst/>
          </a:prstGeom>
          <a:noFill/>
          <a:ln cap="flat" cmpd="sng" w="9525">
            <a:solidFill>
              <a:srgbClr val="000000"/>
            </a:solidFill>
            <a:prstDash val="solid"/>
            <a:miter lim="800000"/>
            <a:headEnd len="med" w="med" type="none"/>
            <a:tailEnd len="med" w="med" type="none"/>
          </a:ln>
        </p:spPr>
      </p:cxnSp>
      <p:cxnSp>
        <p:nvCxnSpPr>
          <p:cNvPr id="776" name="Google Shape;776;p50"/>
          <p:cNvCxnSpPr/>
          <p:nvPr/>
        </p:nvCxnSpPr>
        <p:spPr>
          <a:xfrm flipH="1" rot="10800000">
            <a:off x="2484437" y="5695950"/>
            <a:ext cx="1327150" cy="9525"/>
          </a:xfrm>
          <a:prstGeom prst="straightConnector1">
            <a:avLst/>
          </a:prstGeom>
          <a:noFill/>
          <a:ln cap="flat" cmpd="sng" w="9525">
            <a:solidFill>
              <a:srgbClr val="000000"/>
            </a:solidFill>
            <a:prstDash val="solid"/>
            <a:miter lim="800000"/>
            <a:headEnd len="med" w="med" type="none"/>
            <a:tailEnd len="med" w="med" type="none"/>
          </a:ln>
        </p:spPr>
      </p:cxnSp>
      <p:cxnSp>
        <p:nvCxnSpPr>
          <p:cNvPr id="777" name="Google Shape;777;p50"/>
          <p:cNvCxnSpPr/>
          <p:nvPr/>
        </p:nvCxnSpPr>
        <p:spPr>
          <a:xfrm flipH="1" rot="10800000">
            <a:off x="2474912" y="4006850"/>
            <a:ext cx="561975" cy="935037"/>
          </a:xfrm>
          <a:prstGeom prst="straightConnector1">
            <a:avLst/>
          </a:prstGeom>
          <a:noFill/>
          <a:ln cap="flat" cmpd="sng" w="9525">
            <a:solidFill>
              <a:srgbClr val="000000"/>
            </a:solidFill>
            <a:prstDash val="solid"/>
            <a:miter lim="800000"/>
            <a:headEnd len="med" w="med" type="none"/>
            <a:tailEnd len="med" w="med" type="none"/>
          </a:ln>
        </p:spPr>
      </p:cxnSp>
      <p:cxnSp>
        <p:nvCxnSpPr>
          <p:cNvPr id="778" name="Google Shape;778;p50"/>
          <p:cNvCxnSpPr/>
          <p:nvPr/>
        </p:nvCxnSpPr>
        <p:spPr>
          <a:xfrm rot="10800000">
            <a:off x="4340225" y="1733550"/>
            <a:ext cx="727075" cy="9525"/>
          </a:xfrm>
          <a:prstGeom prst="straightConnector1">
            <a:avLst/>
          </a:prstGeom>
          <a:noFill/>
          <a:ln cap="flat" cmpd="sng" w="9525">
            <a:solidFill>
              <a:srgbClr val="000000"/>
            </a:solidFill>
            <a:prstDash val="solid"/>
            <a:miter lim="800000"/>
            <a:headEnd len="med" w="med" type="none"/>
            <a:tailEnd len="med" w="med" type="none"/>
          </a:ln>
        </p:spPr>
      </p:cxnSp>
      <p:cxnSp>
        <p:nvCxnSpPr>
          <p:cNvPr id="779" name="Google Shape;779;p50"/>
          <p:cNvCxnSpPr/>
          <p:nvPr/>
        </p:nvCxnSpPr>
        <p:spPr>
          <a:xfrm rot="10800000">
            <a:off x="4329112" y="1916112"/>
            <a:ext cx="738187" cy="376237"/>
          </a:xfrm>
          <a:prstGeom prst="straightConnector1">
            <a:avLst/>
          </a:prstGeom>
          <a:noFill/>
          <a:ln cap="flat" cmpd="sng" w="9525">
            <a:solidFill>
              <a:srgbClr val="000000"/>
            </a:solidFill>
            <a:prstDash val="solid"/>
            <a:miter lim="800000"/>
            <a:headEnd len="med" w="med" type="none"/>
            <a:tailEnd len="med" w="med" type="none"/>
          </a:ln>
        </p:spPr>
      </p:cxnSp>
      <p:sp>
        <p:nvSpPr>
          <p:cNvPr id="780" name="Google Shape;780;p50"/>
          <p:cNvSpPr txBox="1"/>
          <p:nvPr/>
        </p:nvSpPr>
        <p:spPr>
          <a:xfrm>
            <a:off x="1446212" y="4962525"/>
            <a:ext cx="1047750" cy="377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1" name="Google Shape;781;p50"/>
          <p:cNvSpPr txBox="1"/>
          <p:nvPr/>
        </p:nvSpPr>
        <p:spPr>
          <a:xfrm>
            <a:off x="1522412" y="5014912"/>
            <a:ext cx="1004887"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2" name="Google Shape;782;p50"/>
          <p:cNvSpPr txBox="1"/>
          <p:nvPr/>
        </p:nvSpPr>
        <p:spPr>
          <a:xfrm>
            <a:off x="1560512" y="5024437"/>
            <a:ext cx="882650"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DDBMS</a:t>
            </a:r>
            <a:endParaRPr/>
          </a:p>
        </p:txBody>
      </p:sp>
      <p:sp>
        <p:nvSpPr>
          <p:cNvPr id="783" name="Google Shape;783;p50"/>
          <p:cNvSpPr txBox="1"/>
          <p:nvPr/>
        </p:nvSpPr>
        <p:spPr>
          <a:xfrm>
            <a:off x="2403475" y="5130800"/>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84" name="Google Shape;784;p50"/>
          <p:cNvSpPr txBox="1"/>
          <p:nvPr/>
        </p:nvSpPr>
        <p:spPr>
          <a:xfrm>
            <a:off x="1760537" y="5478462"/>
            <a:ext cx="5032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5" name="Google Shape;785;p50"/>
          <p:cNvSpPr txBox="1"/>
          <p:nvPr/>
        </p:nvSpPr>
        <p:spPr>
          <a:xfrm>
            <a:off x="1836737" y="5534025"/>
            <a:ext cx="454025"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6" name="Google Shape;786;p50"/>
          <p:cNvSpPr txBox="1"/>
          <p:nvPr/>
        </p:nvSpPr>
        <p:spPr>
          <a:xfrm>
            <a:off x="1795462" y="5464175"/>
            <a:ext cx="366712"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DC</a:t>
            </a:r>
            <a:endParaRPr/>
          </a:p>
        </p:txBody>
      </p:sp>
      <p:sp>
        <p:nvSpPr>
          <p:cNvPr id="787" name="Google Shape;787;p50"/>
          <p:cNvSpPr txBox="1"/>
          <p:nvPr/>
        </p:nvSpPr>
        <p:spPr>
          <a:xfrm>
            <a:off x="2201862" y="5649912"/>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88" name="Google Shape;788;p50"/>
          <p:cNvSpPr txBox="1"/>
          <p:nvPr/>
        </p:nvSpPr>
        <p:spPr>
          <a:xfrm>
            <a:off x="3816350" y="1273175"/>
            <a:ext cx="515937" cy="1128712"/>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89" name="Google Shape;789;p50"/>
          <p:cNvPicPr preferRelativeResize="0"/>
          <p:nvPr/>
        </p:nvPicPr>
        <p:blipFill rotWithShape="1">
          <a:blip r:embed="rId3">
            <a:alphaModFix/>
          </a:blip>
          <a:srcRect b="0" l="0" r="0" t="0"/>
          <a:stretch/>
        </p:blipFill>
        <p:spPr>
          <a:xfrm>
            <a:off x="3241675" y="1539875"/>
            <a:ext cx="952500" cy="976312"/>
          </a:xfrm>
          <a:prstGeom prst="rect">
            <a:avLst/>
          </a:prstGeom>
          <a:noFill/>
          <a:ln>
            <a:noFill/>
          </a:ln>
        </p:spPr>
      </p:pic>
      <p:pic>
        <p:nvPicPr>
          <p:cNvPr id="790" name="Google Shape;790;p50"/>
          <p:cNvPicPr preferRelativeResize="0"/>
          <p:nvPr/>
        </p:nvPicPr>
        <p:blipFill rotWithShape="1">
          <a:blip r:embed="rId4">
            <a:alphaModFix/>
          </a:blip>
          <a:srcRect b="0" l="0" r="0" t="0"/>
          <a:stretch/>
        </p:blipFill>
        <p:spPr>
          <a:xfrm>
            <a:off x="4057650" y="5099050"/>
            <a:ext cx="954087" cy="976312"/>
          </a:xfrm>
          <a:prstGeom prst="rect">
            <a:avLst/>
          </a:prstGeom>
          <a:noFill/>
          <a:ln>
            <a:noFill/>
          </a:ln>
        </p:spPr>
      </p:pic>
      <p:cxnSp>
        <p:nvCxnSpPr>
          <p:cNvPr id="791" name="Google Shape;791;p50"/>
          <p:cNvCxnSpPr/>
          <p:nvPr/>
        </p:nvCxnSpPr>
        <p:spPr>
          <a:xfrm>
            <a:off x="4048125" y="2401887"/>
            <a:ext cx="1587" cy="784225"/>
          </a:xfrm>
          <a:prstGeom prst="straightConnector1">
            <a:avLst/>
          </a:prstGeom>
          <a:noFill/>
          <a:ln cap="flat" cmpd="sng" w="9525">
            <a:solidFill>
              <a:srgbClr val="000000"/>
            </a:solidFill>
            <a:prstDash val="solid"/>
            <a:miter lim="800000"/>
            <a:headEnd len="med" w="med" type="none"/>
            <a:tailEnd len="med" w="med" type="none"/>
          </a:ln>
        </p:spPr>
      </p:cxnSp>
      <p:sp>
        <p:nvSpPr>
          <p:cNvPr id="792" name="Google Shape;792;p50"/>
          <p:cNvSpPr txBox="1"/>
          <p:nvPr/>
        </p:nvSpPr>
        <p:spPr>
          <a:xfrm>
            <a:off x="5280025" y="5235575"/>
            <a:ext cx="3171825" cy="120015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LDBMS = Local DBMS </a:t>
            </a:r>
            <a:endParaRPr/>
          </a:p>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DC = Data Communications GSC = Global Systems Catalog DDBMS = Distributed DBMS</a:t>
            </a:r>
            <a:endParaRPr/>
          </a:p>
        </p:txBody>
      </p:sp>
      <p:sp>
        <p:nvSpPr>
          <p:cNvPr id="793" name="Google Shape;793;p50"/>
          <p:cNvSpPr txBox="1"/>
          <p:nvPr/>
        </p:nvSpPr>
        <p:spPr>
          <a:xfrm>
            <a:off x="473075" y="14287"/>
            <a:ext cx="8670925"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sng">
                <a:solidFill>
                  <a:schemeClr val="dk1"/>
                </a:solidFill>
                <a:latin typeface="Lucida Sans"/>
                <a:ea typeface="Lucida Sans"/>
                <a:cs typeface="Lucida Sans"/>
                <a:sym typeface="Lucida Sans"/>
              </a:rPr>
              <a:t>COMPONENTS OF A DDBMS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799" name="Google Shape;799;p51"/>
          <p:cNvSpPr txBox="1"/>
          <p:nvPr>
            <p:ph idx="1" type="body"/>
          </p:nvPr>
        </p:nvSpPr>
        <p:spPr>
          <a:xfrm>
            <a:off x="304800" y="1447800"/>
            <a:ext cx="8610600" cy="51054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CATALOG:- Describes all data objects stored and managed by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catalog: which represents the sum of all data dictionaries within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Approaches: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Completely dispersed: each site has copy of local catalog.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Completely replicated : each site has a complete copy of the entire system catalog.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Centralized Global catalog.</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2"/>
          <p:cNvSpPr txBox="1"/>
          <p:nvPr/>
        </p:nvSpPr>
        <p:spPr>
          <a:xfrm>
            <a:off x="927100" y="1384300"/>
            <a:ext cx="7780337" cy="50673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5" name="Google Shape;805;p52"/>
          <p:cNvSpPr txBox="1"/>
          <p:nvPr/>
        </p:nvSpPr>
        <p:spPr>
          <a:xfrm>
            <a:off x="987425" y="1374775"/>
            <a:ext cx="7756525" cy="4770437"/>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Reduced Communication Overhead</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Most data access is local, less expensive and performs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better.</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Improved Processing Power</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Instead of one server handling the full database, we now</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have a collection of machines handling the same database.</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Removal of Reliance on a Central Site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000"/>
              <a:buFont typeface="Arial"/>
              <a:buNone/>
            </a:pPr>
            <a:r>
              <a:t/>
            </a:r>
            <a:endParaRPr b="0" i="0" sz="10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If a server fails, then the only part of the system that is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affected is the relevant local site. The rest of the system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remains functional and available.</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nvGrpSpPr>
          <p:cNvPr id="806" name="Google Shape;806;p52"/>
          <p:cNvGrpSpPr/>
          <p:nvPr/>
        </p:nvGrpSpPr>
        <p:grpSpPr>
          <a:xfrm>
            <a:off x="596900" y="0"/>
            <a:ext cx="8166100" cy="1225550"/>
            <a:chOff x="376" y="0"/>
            <a:chExt cx="5144" cy="772"/>
          </a:xfrm>
        </p:grpSpPr>
        <p:sp>
          <p:nvSpPr>
            <p:cNvPr id="807" name="Google Shape;807;p52"/>
            <p:cNvSpPr txBox="1"/>
            <p:nvPr/>
          </p:nvSpPr>
          <p:spPr>
            <a:xfrm>
              <a:off x="376" y="0"/>
              <a:ext cx="514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DISTRIBUTED DATABASES</a:t>
              </a:r>
              <a:endParaRPr/>
            </a:p>
          </p:txBody>
        </p:sp>
        <p:sp>
          <p:nvSpPr>
            <p:cNvPr id="808" name="Google Shape;808;p52"/>
            <p:cNvSpPr txBox="1"/>
            <p:nvPr/>
          </p:nvSpPr>
          <p:spPr>
            <a:xfrm>
              <a:off x="622" y="442"/>
              <a:ext cx="4592"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ADVANTAGES</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3"/>
          <p:cNvSpPr txBox="1"/>
          <p:nvPr/>
        </p:nvSpPr>
        <p:spPr>
          <a:xfrm>
            <a:off x="927100" y="1384300"/>
            <a:ext cx="7780337" cy="3328987"/>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4" name="Google Shape;814;p53"/>
          <p:cNvSpPr txBox="1"/>
          <p:nvPr/>
        </p:nvSpPr>
        <p:spPr>
          <a:xfrm>
            <a:off x="987425" y="1374775"/>
            <a:ext cx="7756525" cy="3386137"/>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Lucida Sans"/>
              <a:buChar char="•"/>
            </a:pPr>
            <a:r>
              <a:rPr b="0" i="0" lang="en-US" sz="1800" u="none">
                <a:solidFill>
                  <a:schemeClr val="dk1"/>
                </a:solidFill>
                <a:latin typeface="Lucida Sans"/>
                <a:ea typeface="Lucida Sans"/>
                <a:cs typeface="Lucida Sans"/>
                <a:sym typeface="Lucida Sans"/>
              </a:rPr>
              <a:t>  </a:t>
            </a:r>
            <a:r>
              <a:rPr b="0" i="0" lang="en-US" sz="2800" u="none">
                <a:solidFill>
                  <a:schemeClr val="accent2"/>
                </a:solidFill>
                <a:latin typeface="Times New Roman"/>
                <a:ea typeface="Times New Roman"/>
                <a:cs typeface="Times New Roman"/>
                <a:sym typeface="Times New Roman"/>
              </a:rPr>
              <a:t>Expandability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It is easier to accommodate increasing the size of the</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global (logical) database. </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Local autonomy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The database is brought nearer to its users. This can effect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 cultural change as it allows potentially greater control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over local data .</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nvGrpSpPr>
          <p:cNvPr id="815" name="Google Shape;815;p53"/>
          <p:cNvGrpSpPr/>
          <p:nvPr/>
        </p:nvGrpSpPr>
        <p:grpSpPr>
          <a:xfrm>
            <a:off x="596900" y="0"/>
            <a:ext cx="8166100" cy="1163637"/>
            <a:chOff x="376" y="0"/>
            <a:chExt cx="5144" cy="733"/>
          </a:xfrm>
        </p:grpSpPr>
        <p:sp>
          <p:nvSpPr>
            <p:cNvPr id="816" name="Google Shape;816;p53"/>
            <p:cNvSpPr txBox="1"/>
            <p:nvPr/>
          </p:nvSpPr>
          <p:spPr>
            <a:xfrm>
              <a:off x="376" y="0"/>
              <a:ext cx="514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DISTRIBUTED DATABASES</a:t>
              </a:r>
              <a:endParaRPr/>
            </a:p>
          </p:txBody>
        </p:sp>
        <p:sp>
          <p:nvSpPr>
            <p:cNvPr id="817" name="Google Shape;817;p53"/>
            <p:cNvSpPr txBox="1"/>
            <p:nvPr/>
          </p:nvSpPr>
          <p:spPr>
            <a:xfrm>
              <a:off x="622" y="442"/>
              <a:ext cx="4592"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ADVANTAGES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1079500" y="1358900"/>
            <a:ext cx="7569200" cy="46990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2" name="Google Shape;202;p27"/>
          <p:cNvSpPr txBox="1"/>
          <p:nvPr/>
        </p:nvSpPr>
        <p:spPr>
          <a:xfrm>
            <a:off x="152400" y="0"/>
            <a:ext cx="8763000" cy="60086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CLIENT/SERVER DBMS</a:t>
            </a:r>
            <a:endParaRPr/>
          </a:p>
          <a:p>
            <a:pPr indent="0" lvl="2" marL="914400" marR="0" rtl="0" algn="l">
              <a:lnSpc>
                <a:spcPct val="100000"/>
              </a:lnSpc>
              <a:spcBef>
                <a:spcPts val="0"/>
              </a:spcBef>
              <a:spcAft>
                <a:spcPts val="0"/>
              </a:spcAft>
              <a:buClr>
                <a:schemeClr val="dk1"/>
              </a:buClr>
              <a:buSzPts val="1600"/>
              <a:buFont typeface="Lucida Sans"/>
              <a:buNone/>
            </a:pPr>
            <a:r>
              <a:rPr b="0" i="0" lang="en-US" sz="1600" u="none" cap="none" strike="noStrike">
                <a:solidFill>
                  <a:schemeClr val="dk1"/>
                </a:solidFill>
                <a:latin typeface="Lucida Sans"/>
                <a:ea typeface="Lucida Sans"/>
                <a:cs typeface="Lucida Sans"/>
                <a:sym typeface="Lucida Sans"/>
              </a:rPr>
              <a:t>  </a:t>
            </a:r>
            <a:endParaRPr/>
          </a:p>
          <a:p>
            <a:pPr indent="0" lvl="2" marL="9144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Lucida Sans"/>
              <a:ea typeface="Lucida Sans"/>
              <a:cs typeface="Lucida Sans"/>
              <a:sym typeface="Lucida Sans"/>
            </a:endParaRPr>
          </a:p>
          <a:p>
            <a:pPr indent="0" lvl="2" marL="9144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Manages user interface</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Accepts user data</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Processes application/business logic</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Generates database requests (SQL)</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Transmits database requests to server</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Receives results from server</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Formats results according to application logic</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Present results to the user</a:t>
            </a:r>
            <a:endParaRPr/>
          </a:p>
        </p:txBody>
      </p:sp>
      <p:sp>
        <p:nvSpPr>
          <p:cNvPr id="203" name="Google Shape;203;p27"/>
          <p:cNvSpPr txBox="1"/>
          <p:nvPr/>
        </p:nvSpPr>
        <p:spPr>
          <a:xfrm>
            <a:off x="987425" y="701675"/>
            <a:ext cx="72898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CLIENT 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23" name="Google Shape;823;p54"/>
          <p:cNvSpPr txBox="1"/>
          <p:nvPr>
            <p:ph idx="1" type="body"/>
          </p:nvPr>
        </p:nvSpPr>
        <p:spPr>
          <a:xfrm>
            <a:off x="228600" y="76200"/>
            <a:ext cx="9220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Advantages of Distributed Databases Following are the various advantages of distributed databases: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Robust</a:t>
            </a:r>
            <a:r>
              <a:rPr b="0" i="0" lang="en-US" sz="2600" u="none">
                <a:solidFill>
                  <a:schemeClr val="dk1"/>
                </a:solidFill>
                <a:latin typeface="Libre Baskerville"/>
                <a:ea typeface="Libre Baskerville"/>
                <a:cs typeface="Libre Baskerville"/>
                <a:sym typeface="Libre Baskerville"/>
              </a:rPr>
              <a:t>–A problem in one part of the organization will not stop other branches working.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Security-</a:t>
            </a:r>
            <a:r>
              <a:rPr b="0" i="0" lang="en-US" sz="2600" u="none">
                <a:solidFill>
                  <a:schemeClr val="dk1"/>
                </a:solidFill>
                <a:latin typeface="Libre Baskerville"/>
                <a:ea typeface="Libre Baskerville"/>
                <a:cs typeface="Libre Baskerville"/>
                <a:sym typeface="Libre Baskerville"/>
              </a:rPr>
              <a:t> Staff access can be restricted to only their portion of databases.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Network traffic </a:t>
            </a:r>
            <a:r>
              <a:rPr b="0" i="0" lang="en-US" sz="2600" u="none">
                <a:solidFill>
                  <a:schemeClr val="dk1"/>
                </a:solidFill>
                <a:latin typeface="Libre Baskerville"/>
                <a:ea typeface="Libre Baskerville"/>
                <a:cs typeface="Libre Baskerville"/>
                <a:sym typeface="Libre Baskerville"/>
              </a:rPr>
              <a:t>is reduced, thus reducing the bandwidth cost.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High Performance</a:t>
            </a:r>
            <a:r>
              <a:rPr b="0" i="0" lang="en-US" sz="2600" u="none">
                <a:solidFill>
                  <a:schemeClr val="dk1"/>
                </a:solidFill>
                <a:latin typeface="Libre Baskerville"/>
                <a:ea typeface="Libre Baskerville"/>
                <a:cs typeface="Libre Baskerville"/>
                <a:sym typeface="Libre Baskerville"/>
              </a:rPr>
              <a:t>–Queries and updates are largely local so that there is no network bottleneck.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29" name="Google Shape;829;p5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Removal of Reliance on a Central Site  </a:t>
            </a:r>
            <a:r>
              <a:rPr b="0" i="0" lang="en-US" sz="2600" u="none">
                <a:solidFill>
                  <a:schemeClr val="dk1"/>
                </a:solidFill>
                <a:latin typeface="Libre Baskerville"/>
                <a:ea typeface="Libre Baskerville"/>
                <a:cs typeface="Libre Baskerville"/>
                <a:sym typeface="Libre Baskerville"/>
              </a:rPr>
              <a:t>If a server fails, then the only part of the system that is  affected is the relevant local site. The rest of the system remains functional and available. </a:t>
            </a:r>
            <a:endParaRPr/>
          </a:p>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Expandability </a:t>
            </a:r>
            <a:endParaRPr/>
          </a:p>
          <a:p>
            <a:pPr indent="-273050" lvl="0" marL="273050" marR="0" rtl="0" algn="l">
              <a:lnSpc>
                <a:spcPct val="100000"/>
              </a:lnSpc>
              <a:spcBef>
                <a:spcPts val="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It is easier to accommodate increasing the size of the</a:t>
            </a:r>
            <a:endParaRPr/>
          </a:p>
          <a:p>
            <a:pPr indent="-273050" lvl="0" marL="273050" marR="0" rtl="0" algn="l">
              <a:lnSpc>
                <a:spcPct val="100000"/>
              </a:lnSpc>
              <a:spcBef>
                <a:spcPts val="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global (logical) database. </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6"/>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1" lang="en-US" sz="3600" u="none">
                <a:solidFill>
                  <a:schemeClr val="dk2"/>
                </a:solidFill>
                <a:latin typeface="Libre Franklin"/>
                <a:ea typeface="Libre Franklin"/>
                <a:cs typeface="Libre Franklin"/>
                <a:sym typeface="Libre Franklin"/>
              </a:rPr>
              <a:t>ADVANTAGE OF DISTRIBUTED DATABASES   (contd…)</a:t>
            </a:r>
            <a:endParaRPr/>
          </a:p>
        </p:txBody>
      </p:sp>
      <p:sp>
        <p:nvSpPr>
          <p:cNvPr id="835" name="Google Shape;835;p56"/>
          <p:cNvSpPr txBox="1"/>
          <p:nvPr>
            <p:ph idx="1" type="body"/>
          </p:nvPr>
        </p:nvSpPr>
        <p:spPr>
          <a:xfrm>
            <a:off x="152400" y="1676400"/>
            <a:ext cx="8991600" cy="5029200"/>
          </a:xfrm>
          <a:prstGeom prst="rect">
            <a:avLst/>
          </a:prstGeom>
          <a:noFill/>
          <a:ln>
            <a:noFill/>
          </a:ln>
        </p:spPr>
        <p:txBody>
          <a:bodyPr anchorCtr="0" anchor="t" bIns="45700" lIns="91425" spcFirstLastPara="1" rIns="91425" wrap="square" tIns="45700">
            <a:normAutofit/>
          </a:bodyPr>
          <a:lstStyle/>
          <a:p>
            <a:pPr indent="-255586" lvl="0" marL="365125" marR="0" rtl="0" algn="l">
              <a:lnSpc>
                <a:spcPct val="100000"/>
              </a:lnSpc>
              <a:spcBef>
                <a:spcPts val="0"/>
              </a:spcBef>
              <a:spcAft>
                <a:spcPts val="0"/>
              </a:spcAft>
              <a:buClr>
                <a:schemeClr val="accent1"/>
              </a:buClr>
              <a:buSzPts val="2380"/>
              <a:buFont typeface="Noto Sans Symbols"/>
              <a:buChar char="⮚"/>
            </a:pPr>
            <a:r>
              <a:rPr b="1" i="0" lang="en-US" sz="2800" u="none">
                <a:solidFill>
                  <a:schemeClr val="dk1"/>
                </a:solidFill>
                <a:latin typeface="Libre Baskerville"/>
                <a:ea typeface="Libre Baskerville"/>
                <a:cs typeface="Libre Baskerville"/>
                <a:sym typeface="Libre Baskerville"/>
              </a:rPr>
              <a:t>Increased Reliability and Availability</a:t>
            </a:r>
            <a:endParaRPr/>
          </a:p>
          <a:p>
            <a:pPr indent="-228599" lvl="1" marL="620712" marR="0" rtl="0" algn="l">
              <a:lnSpc>
                <a:spcPct val="100000"/>
              </a:lnSpc>
              <a:spcBef>
                <a:spcPts val="300"/>
              </a:spcBef>
              <a:spcAft>
                <a:spcPts val="0"/>
              </a:spcAft>
              <a:buClr>
                <a:schemeClr val="accent2"/>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Reliability – Probability that a system is running at a given time</a:t>
            </a:r>
            <a:endParaRPr/>
          </a:p>
          <a:p>
            <a:pPr indent="-228599" lvl="1" marL="620712" marR="0" rtl="0" algn="l">
              <a:lnSpc>
                <a:spcPct val="100000"/>
              </a:lnSpc>
              <a:spcBef>
                <a:spcPts val="300"/>
              </a:spcBef>
              <a:spcAft>
                <a:spcPts val="0"/>
              </a:spcAft>
              <a:buClr>
                <a:schemeClr val="accent2"/>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Availability – Probability that a system is continuously available during a time interval</a:t>
            </a:r>
            <a:endParaRPr/>
          </a:p>
          <a:p>
            <a:pPr indent="-255587" lvl="0" marL="365125" marR="0" rtl="0" algn="l">
              <a:lnSpc>
                <a:spcPct val="100000"/>
              </a:lnSpc>
              <a:spcBef>
                <a:spcPts val="500"/>
              </a:spcBef>
              <a:spcAft>
                <a:spcPts val="0"/>
              </a:spcAft>
              <a:buClr>
                <a:schemeClr val="accent1"/>
              </a:buClr>
              <a:buSzPts val="1700"/>
              <a:buFont typeface="Noto Sans Symbols"/>
              <a:buChar char="🞂"/>
            </a:pPr>
            <a:r>
              <a:rPr b="0" i="0" lang="en-US" sz="2000" u="none">
                <a:solidFill>
                  <a:schemeClr val="dk1"/>
                </a:solidFill>
                <a:latin typeface="Century Schoolbook"/>
                <a:ea typeface="Century Schoolbook"/>
                <a:cs typeface="Century Schoolbook"/>
                <a:sym typeface="Century Schoolbook"/>
              </a:rPr>
              <a:t>When the data and the DBMS software are distributed Over several sites ,one site may fail other sites continue to Operate. Only the data and the software that exist at the failed site cannot be accessed. This improves both reliability and availability</a:t>
            </a:r>
            <a:endParaRPr/>
          </a:p>
          <a:p>
            <a:pPr indent="-165100" lvl="0" marL="273050" marR="0" rtl="0" algn="l">
              <a:spcBef>
                <a:spcPts val="575"/>
              </a:spcBef>
              <a:spcAft>
                <a:spcPts val="0"/>
              </a:spcAft>
              <a:buClr>
                <a:schemeClr val="accent1"/>
              </a:buClr>
              <a:buSzPts val="1700"/>
              <a:buFont typeface="Noto Sans Symbols"/>
              <a:buNone/>
            </a:pPr>
            <a:r>
              <a:t/>
            </a:r>
            <a:endParaRPr b="0" i="0" sz="2000" u="none">
              <a:solidFill>
                <a:schemeClr val="dk1"/>
              </a:solidFill>
              <a:latin typeface="Century Schoolbook"/>
              <a:ea typeface="Century Schoolbook"/>
              <a:cs typeface="Century Schoolbook"/>
              <a:sym typeface="Century Schoolboo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anim calcmode="lin" valueType="num">
                                      <p:cBhvr additive="base">
                                        <p:cTn dur="500"/>
                                        <p:tgtEl>
                                          <p:spTgt spid="83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anim calcmode="lin" valueType="num">
                                      <p:cBhvr additive="base">
                                        <p:cTn dur="500"/>
                                        <p:tgtEl>
                                          <p:spTgt spid="83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anim calcmode="lin" valueType="num">
                                      <p:cBhvr additive="base">
                                        <p:cTn dur="500"/>
                                        <p:tgtEl>
                                          <p:spTgt spid="83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anim calcmode="lin" valueType="num">
                                      <p:cBhvr additive="base">
                                        <p:cTn dur="500"/>
                                        <p:tgtEl>
                                          <p:spTgt spid="83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anim calcmode="lin" valueType="num">
                                      <p:cBhvr additive="base">
                                        <p:cTn dur="500"/>
                                        <p:tgtEl>
                                          <p:spTgt spid="83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7"/>
          <p:cNvSpPr txBox="1"/>
          <p:nvPr/>
        </p:nvSpPr>
        <p:spPr>
          <a:xfrm>
            <a:off x="152400" y="1066800"/>
            <a:ext cx="8991600" cy="5029200"/>
          </a:xfrm>
          <a:prstGeom prst="rect">
            <a:avLst/>
          </a:prstGeom>
          <a:noFill/>
          <a:ln>
            <a:noFill/>
          </a:ln>
        </p:spPr>
        <p:txBody>
          <a:bodyPr anchorCtr="0" anchor="t" bIns="45700" lIns="91425" spcFirstLastPara="1" rIns="91425" wrap="square" tIns="45700">
            <a:noAutofit/>
          </a:bodyPr>
          <a:lstStyle/>
          <a:p>
            <a:pPr indent="-152400" lvl="0" marL="285750" marR="0" rtl="0" algn="l">
              <a:lnSpc>
                <a:spcPct val="90000"/>
              </a:lnSpc>
              <a:spcBef>
                <a:spcPts val="0"/>
              </a:spcBef>
              <a:spcAft>
                <a:spcPts val="0"/>
              </a:spcAft>
              <a:buClr>
                <a:schemeClr val="accent2"/>
              </a:buClr>
              <a:buSzPts val="2100"/>
              <a:buFont typeface="Noto Sans Symbols"/>
              <a:buNone/>
            </a:pPr>
            <a:r>
              <a:t/>
            </a:r>
            <a:endParaRPr b="0" i="0" sz="2800" u="none">
              <a:solidFill>
                <a:schemeClr val="dk1"/>
              </a:solidFill>
              <a:latin typeface="Libre Baskerville"/>
              <a:ea typeface="Libre Baskerville"/>
              <a:cs typeface="Libre Baskerville"/>
              <a:sym typeface="Libre Baskerville"/>
            </a:endParaRPr>
          </a:p>
          <a:p>
            <a:pPr indent="-285750" lvl="0" marL="285750" marR="0" rtl="0" algn="l">
              <a:lnSpc>
                <a:spcPct val="90000"/>
              </a:lnSpc>
              <a:spcBef>
                <a:spcPts val="840"/>
              </a:spcBef>
              <a:spcAft>
                <a:spcPts val="0"/>
              </a:spcAft>
              <a:buClr>
                <a:schemeClr val="accent2"/>
              </a:buClr>
              <a:buSzPts val="2100"/>
              <a:buFont typeface="Noto Sans Symbols"/>
              <a:buChar char="⮚"/>
            </a:pPr>
            <a:r>
              <a:rPr b="1" i="0" lang="en-US" sz="2800" u="none">
                <a:solidFill>
                  <a:schemeClr val="dk1"/>
                </a:solidFill>
                <a:latin typeface="Libre Baskerville"/>
                <a:ea typeface="Libre Baskerville"/>
                <a:cs typeface="Libre Baskerville"/>
                <a:sym typeface="Libre Baskerville"/>
              </a:rPr>
              <a:t>Improved Performance</a:t>
            </a:r>
            <a:endParaRPr/>
          </a:p>
          <a:p>
            <a:pPr indent="-228600" lvl="1" marL="685800" marR="0" rtl="0" algn="l">
              <a:lnSpc>
                <a:spcPct val="90000"/>
              </a:lnSpc>
              <a:spcBef>
                <a:spcPts val="660"/>
              </a:spcBef>
              <a:spcAft>
                <a:spcPts val="0"/>
              </a:spcAft>
              <a:buClr>
                <a:schemeClr val="accent2"/>
              </a:buClr>
              <a:buSzPts val="209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Data Localization </a:t>
            </a:r>
            <a:r>
              <a:rPr b="0" i="0" lang="en-US" sz="18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entury Schoolbook"/>
                <a:ea typeface="Century Schoolbook"/>
                <a:cs typeface="Century Schoolbook"/>
                <a:sym typeface="Century Schoolbook"/>
              </a:rPr>
              <a:t>A Distributed database management system fragments the database by keeping the data closer to where it is needed. Data Localization reduces the contention for CPU and I/O services and simultaneously reduces access delays involved in wide area networks.</a:t>
            </a:r>
            <a:endParaRPr/>
          </a:p>
          <a:p>
            <a:pPr indent="-285750" lvl="0" marL="285750" marR="0" rtl="0" algn="l">
              <a:lnSpc>
                <a:spcPct val="90000"/>
              </a:lnSpc>
              <a:spcBef>
                <a:spcPts val="840"/>
              </a:spcBef>
              <a:spcAft>
                <a:spcPts val="0"/>
              </a:spcAft>
              <a:buClr>
                <a:schemeClr val="accent2"/>
              </a:buClr>
              <a:buSzPts val="2100"/>
              <a:buFont typeface="Noto Sans Symbols"/>
              <a:buChar char="⮚"/>
            </a:pPr>
            <a:r>
              <a:rPr b="1" i="0" lang="en-US" sz="2800" u="none">
                <a:solidFill>
                  <a:schemeClr val="dk1"/>
                </a:solidFill>
                <a:latin typeface="Libre Baskerville"/>
                <a:ea typeface="Libre Baskerville"/>
                <a:cs typeface="Libre Baskerville"/>
                <a:sym typeface="Libre Baskerville"/>
              </a:rPr>
              <a:t>Easier Expansion</a:t>
            </a:r>
            <a:r>
              <a:rPr b="1" i="0" lang="en-US" sz="2000" u="none">
                <a:solidFill>
                  <a:schemeClr val="dk1"/>
                </a:solidFill>
                <a:latin typeface="Century Schoolbook"/>
                <a:ea typeface="Century Schoolbook"/>
                <a:cs typeface="Century Schoolbook"/>
                <a:sym typeface="Century Schoolbook"/>
              </a:rPr>
              <a:t>- </a:t>
            </a:r>
            <a:r>
              <a:rPr b="0" i="0" lang="en-US" sz="2000" u="none">
                <a:solidFill>
                  <a:schemeClr val="dk1"/>
                </a:solidFill>
                <a:latin typeface="Century Schoolbook"/>
                <a:ea typeface="Century Schoolbook"/>
                <a:cs typeface="Century Schoolbook"/>
                <a:sym typeface="Century Schoolbook"/>
              </a:rPr>
              <a:t>In a Distributed environment , expansion of the system in terms of adding more data, increasing the database sizes or adding more processors is much more easier.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8"/>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ADVANTAGE OF DISTRIBUTED DATABASES cont</a:t>
            </a:r>
            <a:endParaRPr/>
          </a:p>
        </p:txBody>
      </p:sp>
      <p:sp>
        <p:nvSpPr>
          <p:cNvPr id="846" name="Google Shape;846;p58"/>
          <p:cNvSpPr txBox="1"/>
          <p:nvPr>
            <p:ph idx="1" type="body"/>
          </p:nvPr>
        </p:nvSpPr>
        <p:spPr>
          <a:xfrm>
            <a:off x="57150" y="1257300"/>
            <a:ext cx="9029700" cy="5410200"/>
          </a:xfrm>
          <a:prstGeom prst="rect">
            <a:avLst/>
          </a:prstGeom>
          <a:noFill/>
          <a:ln>
            <a:noFill/>
          </a:ln>
        </p:spPr>
        <p:txBody>
          <a:bodyPr anchorCtr="0" anchor="t" bIns="45700" lIns="91425" spcFirstLastPara="1" rIns="91425" wrap="square" tIns="45700">
            <a:normAutofit/>
          </a:bodyPr>
          <a:lstStyle/>
          <a:p>
            <a:pPr indent="-255586" lvl="0" marL="365125" marR="0" rtl="0" algn="l">
              <a:lnSpc>
                <a:spcPct val="100000"/>
              </a:lnSpc>
              <a:spcBef>
                <a:spcPts val="0"/>
              </a:spcBef>
              <a:spcAft>
                <a:spcPts val="0"/>
              </a:spcAft>
              <a:buClr>
                <a:schemeClr val="accent1"/>
              </a:buClr>
              <a:buSzPts val="2380"/>
              <a:buFont typeface="Noto Sans Symbols"/>
              <a:buChar char="⮚"/>
            </a:pPr>
            <a:r>
              <a:rPr b="1" i="0" lang="en-US" sz="2800" u="none">
                <a:solidFill>
                  <a:schemeClr val="dk1"/>
                </a:solidFill>
                <a:latin typeface="Libre Baskerville"/>
                <a:ea typeface="Libre Baskerville"/>
                <a:cs typeface="Libre Baskerville"/>
                <a:sym typeface="Libre Baskerville"/>
              </a:rPr>
              <a:t>Management of distributed data with different levels of transparency </a:t>
            </a:r>
            <a:endParaRPr/>
          </a:p>
          <a:p>
            <a:pPr indent="-255587" lvl="0" marL="365125" marR="0" rtl="0" algn="just">
              <a:lnSpc>
                <a:spcPct val="100000"/>
              </a:lnSpc>
              <a:spcBef>
                <a:spcPts val="500"/>
              </a:spcBef>
              <a:spcAft>
                <a:spcPts val="0"/>
              </a:spcAft>
              <a:buClr>
                <a:schemeClr val="accent1"/>
              </a:buClr>
              <a:buSzPts val="1785"/>
              <a:buFont typeface="Noto Sans Symbols"/>
              <a:buChar char="⮚"/>
            </a:pPr>
            <a:r>
              <a:rPr b="0" i="0" lang="en-US" sz="2100" u="none">
                <a:solidFill>
                  <a:schemeClr val="dk1"/>
                </a:solidFill>
                <a:latin typeface="Century Schoolbook"/>
                <a:ea typeface="Century Schoolbook"/>
                <a:cs typeface="Century Schoolbook"/>
                <a:sym typeface="Century Schoolbook"/>
              </a:rPr>
              <a:t>The user of a distributed system should not be required </a:t>
            </a:r>
            <a:endParaRPr/>
          </a:p>
          <a:p>
            <a:pPr indent="-255587" lvl="0" marL="365125" marR="0" rtl="0" algn="just">
              <a:lnSpc>
                <a:spcPct val="100000"/>
              </a:lnSpc>
              <a:spcBef>
                <a:spcPts val="500"/>
              </a:spcBef>
              <a:spcAft>
                <a:spcPts val="0"/>
              </a:spcAft>
              <a:buClr>
                <a:schemeClr val="accent1"/>
              </a:buClr>
              <a:buSzPts val="1785"/>
              <a:buFont typeface="Noto Sans Symbols"/>
              <a:buNone/>
            </a:pPr>
            <a:r>
              <a:rPr b="0" i="0" lang="en-US" sz="2100" u="none">
                <a:solidFill>
                  <a:schemeClr val="dk1"/>
                </a:solidFill>
                <a:latin typeface="Century Schoolbook"/>
                <a:ea typeface="Century Schoolbook"/>
                <a:cs typeface="Century Schoolbook"/>
                <a:sym typeface="Century Schoolbook"/>
              </a:rPr>
              <a:t>To know where the data are physically located or how the data can be accessed at the specific local site. This characteristic is called data transparency. </a:t>
            </a:r>
            <a:r>
              <a:rPr b="0" i="0" lang="en-US" sz="2600" u="none">
                <a:solidFill>
                  <a:schemeClr val="dk1"/>
                </a:solidFill>
                <a:latin typeface="Libre Baskerville"/>
                <a:ea typeface="Libre Baskerville"/>
                <a:cs typeface="Libre Baskerville"/>
                <a:sym typeface="Libre Baskerville"/>
              </a:rPr>
              <a:t>(</a:t>
            </a:r>
            <a:r>
              <a:rPr b="0" i="0" lang="en-US" sz="2000" u="none">
                <a:solidFill>
                  <a:schemeClr val="dk1"/>
                </a:solidFill>
                <a:latin typeface="Century Schoolbook"/>
                <a:ea typeface="Century Schoolbook"/>
                <a:cs typeface="Century Schoolbook"/>
                <a:sym typeface="Century Schoolbook"/>
              </a:rPr>
              <a:t>This refers to the physical placement of data (files, relations, etc.) which is not known to the user (distribution transparency).</a:t>
            </a:r>
            <a:endParaRPr/>
          </a:p>
          <a:p>
            <a:pPr indent="-255587" lvl="0" marL="365125" marR="0" rtl="0" algn="just">
              <a:lnSpc>
                <a:spcPct val="100000"/>
              </a:lnSpc>
              <a:spcBef>
                <a:spcPts val="500"/>
              </a:spcBef>
              <a:spcAft>
                <a:spcPts val="0"/>
              </a:spcAft>
              <a:buClr>
                <a:schemeClr val="accent1"/>
              </a:buClr>
              <a:buSzPts val="1700"/>
              <a:buFont typeface="Noto Sans Symbols"/>
              <a:buNone/>
            </a:pPr>
            <a:r>
              <a:rPr b="0" i="0" lang="en-US" sz="2000" u="none">
                <a:solidFill>
                  <a:schemeClr val="dk1"/>
                </a:solidFill>
                <a:latin typeface="Century Schoolbook"/>
                <a:ea typeface="Century Schoolbook"/>
                <a:cs typeface="Century Schoolbook"/>
                <a:sym typeface="Century Schoolbook"/>
              </a:rPr>
              <a:t>Types of transparency:</a:t>
            </a:r>
            <a:endParaRPr/>
          </a:p>
          <a:p>
            <a:pPr indent="-228599" lvl="1" marL="620712"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Distribution or network transparency- </a:t>
            </a:r>
            <a:r>
              <a:rPr b="0" i="0" lang="en-US" sz="2000" u="none" cap="none" strike="noStrike">
                <a:solidFill>
                  <a:schemeClr val="dk1"/>
                </a:solidFill>
                <a:latin typeface="Century Schoolbook"/>
                <a:ea typeface="Century Schoolbook"/>
                <a:cs typeface="Century Schoolbook"/>
                <a:sym typeface="Century Schoolbook"/>
              </a:rPr>
              <a:t>Users do not have to worry about operational details of the network.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anim calcmode="lin" valueType="num">
                                      <p:cBhvr additive="base">
                                        <p:cTn dur="500"/>
                                        <p:tgtEl>
                                          <p:spTgt spid="84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anim calcmode="lin" valueType="num">
                                      <p:cBhvr additive="base">
                                        <p:cTn dur="500"/>
                                        <p:tgtEl>
                                          <p:spTgt spid="84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anim calcmode="lin" valueType="num">
                                      <p:cBhvr additive="base">
                                        <p:cTn dur="500"/>
                                        <p:tgtEl>
                                          <p:spTgt spid="84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anim calcmode="lin" valueType="num">
                                      <p:cBhvr additive="base">
                                        <p:cTn dur="500"/>
                                        <p:tgtEl>
                                          <p:spTgt spid="84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anim calcmode="lin" valueType="num">
                                      <p:cBhvr additive="base">
                                        <p:cTn dur="500"/>
                                        <p:tgtEl>
                                          <p:spTgt spid="84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9"/>
          <p:cNvSpPr txBox="1"/>
          <p:nvPr>
            <p:ph idx="1" type="body"/>
          </p:nvPr>
        </p:nvSpPr>
        <p:spPr>
          <a:xfrm>
            <a:off x="38100" y="-152400"/>
            <a:ext cx="8877300" cy="4572000"/>
          </a:xfrm>
          <a:prstGeom prst="rect">
            <a:avLst/>
          </a:prstGeom>
          <a:noFill/>
          <a:ln>
            <a:noFill/>
          </a:ln>
        </p:spPr>
        <p:txBody>
          <a:bodyPr anchorCtr="0" anchor="t" bIns="45700" lIns="91425" spcFirstLastPara="1" rIns="91425" wrap="square" tIns="45700">
            <a:noAutofit/>
          </a:bodyPr>
          <a:lstStyle/>
          <a:p>
            <a:pPr indent="0" lvl="1" marL="392112" marR="0" rtl="0" algn="just">
              <a:lnSpc>
                <a:spcPct val="100000"/>
              </a:lnSpc>
              <a:spcBef>
                <a:spcPts val="0"/>
              </a:spcBef>
              <a:spcAft>
                <a:spcPts val="0"/>
              </a:spcAft>
              <a:buClr>
                <a:schemeClr val="accent2"/>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0" lvl="1" marL="392112" marR="0" rtl="0" algn="just">
              <a:lnSpc>
                <a:spcPct val="10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Libre Baskerville"/>
              <a:ea typeface="Libre Baskerville"/>
              <a:cs typeface="Libre Baskerville"/>
              <a:sym typeface="Libre Baskerville"/>
            </a:endParaRPr>
          </a:p>
          <a:p>
            <a:pPr indent="0" lvl="1" marL="392112" marR="0" rtl="0" algn="just">
              <a:lnSpc>
                <a:spcPct val="100000"/>
              </a:lnSpc>
              <a:spcBef>
                <a:spcPts val="300"/>
              </a:spcBef>
              <a:spcAft>
                <a:spcPts val="0"/>
              </a:spcAft>
              <a:buClr>
                <a:schemeClr val="accent2"/>
              </a:buClr>
              <a:buSzPts val="2040"/>
              <a:buFont typeface="Noto Sans Symbols"/>
              <a:buNone/>
            </a:pPr>
            <a:r>
              <a:rPr b="1" i="0" lang="en-US" sz="2400" u="none" cap="none" strike="noStrike">
                <a:solidFill>
                  <a:schemeClr val="dk1"/>
                </a:solidFill>
                <a:latin typeface="Libre Baskerville"/>
                <a:ea typeface="Libre Baskerville"/>
                <a:cs typeface="Libre Baskerville"/>
                <a:sym typeface="Libre Baskerville"/>
              </a:rPr>
              <a:t>Location transparency :</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Users are not required to know the physical location of the data. The DDBMS should be able to find any data as long as the data identifier is supplied by the user transaction.  </a:t>
            </a:r>
            <a:endParaRPr/>
          </a:p>
          <a:p>
            <a:pPr indent="0" lvl="1" marL="392112" marR="0" rtl="0" algn="just">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(refers to freedom of issuing command from any location without knowing its working).</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Location transparency ensures that the user can query on any table(s) or fragment(s) of a table as if they were stored locally in the user’s site.</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 The fact that the table or its fragments are stored at remote site in the distributed database system, should be completely oblivious to the end user. </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address of the remote site(s) and the access mechanisms are completely hidden.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57" name="Google Shape;857;p60"/>
          <p:cNvSpPr txBox="1"/>
          <p:nvPr>
            <p:ph idx="1" type="body"/>
          </p:nvPr>
        </p:nvSpPr>
        <p:spPr>
          <a:xfrm>
            <a:off x="457200" y="279400"/>
            <a:ext cx="7772400" cy="5029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PUBLIC SYNONYM emp FOR scott.emp@sales.us.americas.acme_auto.com;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PUBLIC SYNONYM dept  FOR </a:t>
            </a:r>
            <a:r>
              <a:rPr b="0" i="0" lang="en-US" sz="2600" u="sng">
                <a:solidFill>
                  <a:schemeClr val="hlink"/>
                </a:solidFill>
                <a:latin typeface="Libre Baskerville"/>
                <a:ea typeface="Libre Baskerville"/>
                <a:cs typeface="Libre Baskerville"/>
                <a:sym typeface="Libre Baskerville"/>
                <a:hlinkClick r:id="rId3"/>
              </a:rPr>
              <a:t>scott.dept@sales.us.americas.acme_auto.com</a:t>
            </a:r>
            <a:r>
              <a:rPr b="0" i="0" lang="en-US" sz="2600" u="none">
                <a:solidFill>
                  <a:schemeClr val="dk1"/>
                </a:solidFill>
                <a:latin typeface="Libre Baskerville"/>
                <a:ea typeface="Libre Baskerville"/>
                <a:cs typeface="Libre Baskerville"/>
                <a:sym typeface="Libre Baskerville"/>
              </a:rPr>
              <a:t>;</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SELECT ename, dname</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FROM scott.emp@sales.us.americas.acme_auto.com e,</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scott.dept@sales.us.americas.acme_auto.com 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e.deptno = d.deptno;</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SELECT ename, dnam FROM emp e, dept 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e.deptno = d.deptno;</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63" name="Google Shape;863;p61"/>
          <p:cNvSpPr txBox="1"/>
          <p:nvPr>
            <p:ph idx="1" type="body"/>
          </p:nvPr>
        </p:nvSpPr>
        <p:spPr>
          <a:xfrm>
            <a:off x="152400" y="533400"/>
            <a:ext cx="8991600" cy="5638800"/>
          </a:xfrm>
          <a:prstGeom prst="rect">
            <a:avLst/>
          </a:prstGeom>
          <a:noFill/>
          <a:ln>
            <a:noFill/>
          </a:ln>
        </p:spPr>
        <p:txBody>
          <a:bodyPr anchorCtr="0" anchor="t" bIns="45700" lIns="91425" spcFirstLastPara="1" rIns="91425" wrap="square" tIns="45700">
            <a:normAutofit/>
          </a:bodyPr>
          <a:lstStyle/>
          <a:p>
            <a:pPr indent="-228599" lvl="1" marL="620712" marR="0" rtl="0" algn="just">
              <a:lnSpc>
                <a:spcPct val="100000"/>
              </a:lnSpc>
              <a:spcBef>
                <a:spcPts val="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Naming transparency :</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DDBMS creates set of aliases for data item. User may refer to this data item by simple name that are translated by the system to complete name.</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Mapping of aliases to the real names can be stored on each site. (allows access to any names object (files, relations, etc.) from any location).</a:t>
            </a:r>
            <a:endParaRPr/>
          </a:p>
          <a:p>
            <a:pPr indent="-228599" lvl="1" marL="620712"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Replication transparency- </a:t>
            </a:r>
            <a:r>
              <a:rPr b="0" i="0" lang="en-US" sz="2000" u="none" cap="none" strike="noStrike">
                <a:solidFill>
                  <a:schemeClr val="dk1"/>
                </a:solidFill>
                <a:latin typeface="Century Schoolbook"/>
                <a:ea typeface="Century Schoolbook"/>
                <a:cs typeface="Century Schoolbook"/>
                <a:sym typeface="Century Schoolbook"/>
              </a:rPr>
              <a:t>allows to store copies of a data at multiple sites.  This is done to minimize access time to the required data.</a:t>
            </a:r>
            <a:endParaRPr b="0" i="0" sz="2000" u="none" cap="none" strike="noStrike">
              <a:solidFill>
                <a:schemeClr val="dk1"/>
              </a:solidFill>
              <a:latin typeface="Century Schoolbook"/>
              <a:ea typeface="Century Schoolbook"/>
              <a:cs typeface="Century Schoolbook"/>
              <a:sym typeface="Century Schoolbook"/>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is unaware of the existence of multiple copies</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views each data object as logically unique.</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The distributed system may replicate an object to increase either system performance or data availability.</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System should determine which replica to reference on a read request and should update all replicas on a write request.</a:t>
            </a:r>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69" name="Google Shape;869;p62"/>
          <p:cNvSpPr txBox="1"/>
          <p:nvPr>
            <p:ph idx="1" type="body"/>
          </p:nvPr>
        </p:nvSpPr>
        <p:spPr>
          <a:xfrm>
            <a:off x="457200" y="533400"/>
            <a:ext cx="7772400" cy="4572000"/>
          </a:xfrm>
          <a:prstGeom prst="rect">
            <a:avLst/>
          </a:prstGeom>
          <a:noFill/>
          <a:ln>
            <a:noFill/>
          </a:ln>
        </p:spPr>
        <p:txBody>
          <a:bodyPr anchorCtr="0" anchor="t" bIns="45700" lIns="91425" spcFirstLastPara="1" rIns="91425" wrap="square" tIns="45700">
            <a:noAutofit/>
          </a:bodyPr>
          <a:lstStyle/>
          <a:p>
            <a:pPr indent="-228599" lvl="1" marL="620712" marR="0" rtl="0" algn="just">
              <a:lnSpc>
                <a:spcPct val="100000"/>
              </a:lnSpc>
              <a:spcBef>
                <a:spcPts val="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Fragmentation transparency</a:t>
            </a:r>
            <a:r>
              <a:rPr b="0" i="0" lang="en-US" sz="2000" u="none" cap="none" strike="noStrike">
                <a:solidFill>
                  <a:schemeClr val="dk1"/>
                </a:solidFill>
                <a:latin typeface="Century Schoolbook"/>
                <a:ea typeface="Century Schoolbook"/>
                <a:cs typeface="Century Schoolbook"/>
                <a:sym typeface="Century Schoolbook"/>
              </a:rPr>
              <a:t>-Allows to fragment a relation horizontally (create a subset of tuples of a relation) or vertically (create a subset of columns of a relation).</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Fragmentation transparency enables users to query upon any table as if it were unfragmented. </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Thus, it hides the fact that the table the user is querying on is actually a fragment or union of some fragments.</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 It also conceals the fact that the fragments are located at diverse sites.</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This is somewhat similar to users of SQL views, where the user may not know that they are using a view of a table instead of the table itself.</a:t>
            </a:r>
            <a:endParaRPr b="0" i="0" sz="2000" u="none" cap="none" strike="noStrike">
              <a:solidFill>
                <a:schemeClr val="dk1"/>
              </a:solidFill>
              <a:latin typeface="Century Schoolbook"/>
              <a:ea typeface="Century Schoolbook"/>
              <a:cs typeface="Century Schoolbook"/>
              <a:sym typeface="Century Schoolbook"/>
            </a:endParaRPr>
          </a:p>
          <a:p>
            <a:pPr indent="-228599" lvl="1" marL="620712" marR="0" rtl="0" algn="just">
              <a:lnSpc>
                <a:spcPct val="100000"/>
              </a:lnSpc>
              <a:spcBef>
                <a:spcPts val="300"/>
              </a:spcBef>
              <a:spcAft>
                <a:spcPts val="0"/>
              </a:spcAft>
              <a:buClr>
                <a:schemeClr val="accent2"/>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are not required to how a relation has been fragmented.</a:t>
            </a:r>
            <a:endParaRPr b="0" i="0" sz="2000" u="none" cap="none" strike="noStrike">
              <a:solidFill>
                <a:schemeClr val="dk1"/>
              </a:solidFill>
              <a:latin typeface="Century Schoolbook"/>
              <a:ea typeface="Century Schoolbook"/>
              <a:cs typeface="Century Schoolbook"/>
              <a:sym typeface="Century Schoolbook"/>
            </a:endParaRPr>
          </a:p>
          <a:p>
            <a:pPr indent="-228599" lvl="2" marL="858837"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Horizontal fragmentation</a:t>
            </a:r>
            <a:endParaRPr/>
          </a:p>
          <a:p>
            <a:pPr indent="-228599" lvl="2" marL="858837"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Vertical fragmentation</a:t>
            </a:r>
            <a:endParaRPr/>
          </a:p>
          <a:p>
            <a:pPr indent="-228599" lvl="2" marL="858837" marR="0" rtl="0" algn="just">
              <a:lnSpc>
                <a:spcPct val="100000"/>
              </a:lnSpc>
              <a:spcBef>
                <a:spcPts val="30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descr="fig25_02" id="875" name="Google Shape;875;p63"/>
          <p:cNvPicPr preferRelativeResize="0"/>
          <p:nvPr>
            <p:ph idx="1" type="body"/>
          </p:nvPr>
        </p:nvPicPr>
        <p:blipFill rotWithShape="1">
          <a:blip r:embed="rId3">
            <a:alphaModFix/>
          </a:blip>
          <a:srcRect b="0" l="0" r="0" t="0"/>
          <a:stretch/>
        </p:blipFill>
        <p:spPr>
          <a:xfrm>
            <a:off x="957262" y="1447800"/>
            <a:ext cx="7686675"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nvSpPr>
        <p:spPr>
          <a:xfrm>
            <a:off x="1079500" y="1358900"/>
            <a:ext cx="7569200" cy="46990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9" name="Google Shape;209;p28"/>
          <p:cNvSpPr txBox="1"/>
          <p:nvPr/>
        </p:nvSpPr>
        <p:spPr>
          <a:xfrm>
            <a:off x="152400" y="0"/>
            <a:ext cx="8763000" cy="60086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CLIENT/SERVER DBMS</a:t>
            </a:r>
            <a:endParaRPr/>
          </a:p>
          <a:p>
            <a:pPr indent="0" lvl="2" marL="914400" marR="0" rtl="0" algn="l">
              <a:lnSpc>
                <a:spcPct val="100000"/>
              </a:lnSpc>
              <a:spcBef>
                <a:spcPts val="0"/>
              </a:spcBef>
              <a:spcAft>
                <a:spcPts val="0"/>
              </a:spcAft>
              <a:buClr>
                <a:schemeClr val="dk1"/>
              </a:buClr>
              <a:buSzPts val="1600"/>
              <a:buFont typeface="Lucida Sans"/>
              <a:buNone/>
            </a:pPr>
            <a:r>
              <a:rPr b="0" i="0" lang="en-US" sz="1600" u="none" cap="none" strike="noStrike">
                <a:solidFill>
                  <a:schemeClr val="dk1"/>
                </a:solidFill>
                <a:latin typeface="Lucida Sans"/>
                <a:ea typeface="Lucida Sans"/>
                <a:cs typeface="Lucida Sans"/>
                <a:sym typeface="Lucida Sans"/>
              </a:rPr>
              <a:t>  </a:t>
            </a:r>
            <a:endParaRPr/>
          </a:p>
          <a:p>
            <a:pPr indent="0" lvl="2" marL="9144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Lucida Sans"/>
              <a:ea typeface="Lucida Sans"/>
              <a:cs typeface="Lucida Sans"/>
              <a:sym typeface="Lucida Sans"/>
            </a:endParaRPr>
          </a:p>
          <a:p>
            <a:pPr indent="0" lvl="2" marL="9144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Accepts database requests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Processes database requests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Performs integrity checks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Handles concurrent access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Optimises queries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Performs security checks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Enacts recovery routines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Transmits result of database request to client</a:t>
            </a:r>
            <a:endParaRPr/>
          </a:p>
        </p:txBody>
      </p:sp>
      <p:sp>
        <p:nvSpPr>
          <p:cNvPr id="210" name="Google Shape;210;p28"/>
          <p:cNvSpPr txBox="1"/>
          <p:nvPr/>
        </p:nvSpPr>
        <p:spPr>
          <a:xfrm>
            <a:off x="987425" y="701675"/>
            <a:ext cx="72898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SERVER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81" name="Google Shape;881;p64"/>
          <p:cNvSpPr txBox="1"/>
          <p:nvPr>
            <p:ph idx="1" type="body"/>
          </p:nvPr>
        </p:nvSpPr>
        <p:spPr>
          <a:xfrm>
            <a:off x="762000" y="609600"/>
            <a:ext cx="8077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Disadvantages of Distributed Databases Following are the various disadvantages of distributed databases </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Complexity-A distributed database is more complicated to setup and maintain as compared to central database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Security–There are many remote entry points to the system compared to central system leading to security threats.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Integrity–In distributed system it is very difficult to make sure that data and indexes are not corrupted.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Distributed databases are not so efficient if there is heavy interaction between sites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Century Schoolbook"/>
              <a:buNone/>
            </a:pPr>
            <a:r>
              <a:rPr b="0" i="0" lang="en-US" sz="2900" u="none">
                <a:solidFill>
                  <a:schemeClr val="dk2"/>
                </a:solidFill>
                <a:latin typeface="Century Schoolbook"/>
                <a:ea typeface="Century Schoolbook"/>
                <a:cs typeface="Century Schoolbook"/>
                <a:sym typeface="Century Schoolbook"/>
              </a:rPr>
              <a:t>Disadvantages of DDBMSs</a:t>
            </a:r>
            <a:endParaRPr/>
          </a:p>
        </p:txBody>
      </p:sp>
      <p:sp>
        <p:nvSpPr>
          <p:cNvPr id="887" name="Google Shape;887;p65"/>
          <p:cNvSpPr/>
          <p:nvPr/>
        </p:nvSpPr>
        <p:spPr>
          <a:xfrm>
            <a:off x="146050" y="6210300"/>
            <a:ext cx="457200" cy="457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888" name="Google Shape;888;p65"/>
          <p:cNvSpPr txBox="1"/>
          <p:nvPr>
            <p:ph idx="1" type="body"/>
          </p:nvPr>
        </p:nvSpPr>
        <p:spPr>
          <a:xfrm>
            <a:off x="539750" y="1557337"/>
            <a:ext cx="80772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Not Cost effective.</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Integrity control more difficult</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Lack of standards</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Lack of experience</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Database design more complex</a:t>
            </a:r>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6"/>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Century Schoolbook"/>
              <a:buNone/>
            </a:pPr>
            <a:r>
              <a:rPr b="0" i="1" lang="en-US" sz="4000" u="none">
                <a:solidFill>
                  <a:schemeClr val="dk2"/>
                </a:solidFill>
                <a:latin typeface="Century Schoolbook"/>
                <a:ea typeface="Century Schoolbook"/>
                <a:cs typeface="Century Schoolbook"/>
                <a:sym typeface="Century Schoolbook"/>
              </a:rPr>
              <a:t> FUNCTIONS OF DDBs</a:t>
            </a:r>
            <a:endParaRPr/>
          </a:p>
        </p:txBody>
      </p:sp>
      <p:sp>
        <p:nvSpPr>
          <p:cNvPr id="894" name="Google Shape;894;p66"/>
          <p:cNvSpPr txBox="1"/>
          <p:nvPr>
            <p:ph idx="1" type="body"/>
          </p:nvPr>
        </p:nvSpPr>
        <p:spPr>
          <a:xfrm>
            <a:off x="457200" y="1676400"/>
            <a:ext cx="8686800" cy="4800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Keeping track of data</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keep track of data distribution</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Distributed query processing</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access remote sites and transmit queries</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Distributed transaction management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devise execution strategies for queries and transactions that access data from more than one site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Synchronize access to distributed data</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Maintain integrity of the overall database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0" st="0"/>
                                            </p:txEl>
                                          </p:spTgt>
                                        </p:tgtEl>
                                        <p:attrNameLst>
                                          <p:attrName>style.visibility</p:attrName>
                                        </p:attrNameLst>
                                      </p:cBhvr>
                                      <p:to>
                                        <p:strVal val="visible"/>
                                      </p:to>
                                    </p:set>
                                    <p:anim calcmode="lin" valueType="num">
                                      <p:cBhvr additive="base">
                                        <p:cTn dur="500"/>
                                        <p:tgtEl>
                                          <p:spTgt spid="8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1" st="1"/>
                                            </p:txEl>
                                          </p:spTgt>
                                        </p:tgtEl>
                                        <p:attrNameLst>
                                          <p:attrName>style.visibility</p:attrName>
                                        </p:attrNameLst>
                                      </p:cBhvr>
                                      <p:to>
                                        <p:strVal val="visible"/>
                                      </p:to>
                                    </p:set>
                                    <p:anim calcmode="lin" valueType="num">
                                      <p:cBhvr additive="base">
                                        <p:cTn dur="500"/>
                                        <p:tgtEl>
                                          <p:spTgt spid="89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2" st="2"/>
                                            </p:txEl>
                                          </p:spTgt>
                                        </p:tgtEl>
                                        <p:attrNameLst>
                                          <p:attrName>style.visibility</p:attrName>
                                        </p:attrNameLst>
                                      </p:cBhvr>
                                      <p:to>
                                        <p:strVal val="visible"/>
                                      </p:to>
                                    </p:set>
                                    <p:anim calcmode="lin" valueType="num">
                                      <p:cBhvr additive="base">
                                        <p:cTn dur="500"/>
                                        <p:tgtEl>
                                          <p:spTgt spid="89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3" st="3"/>
                                            </p:txEl>
                                          </p:spTgt>
                                        </p:tgtEl>
                                        <p:attrNameLst>
                                          <p:attrName>style.visibility</p:attrName>
                                        </p:attrNameLst>
                                      </p:cBhvr>
                                      <p:to>
                                        <p:strVal val="visible"/>
                                      </p:to>
                                    </p:set>
                                    <p:anim calcmode="lin" valueType="num">
                                      <p:cBhvr additive="base">
                                        <p:cTn dur="500"/>
                                        <p:tgtEl>
                                          <p:spTgt spid="89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4" st="4"/>
                                            </p:txEl>
                                          </p:spTgt>
                                        </p:tgtEl>
                                        <p:attrNameLst>
                                          <p:attrName>style.visibility</p:attrName>
                                        </p:attrNameLst>
                                      </p:cBhvr>
                                      <p:to>
                                        <p:strVal val="visible"/>
                                      </p:to>
                                    </p:set>
                                    <p:anim calcmode="lin" valueType="num">
                                      <p:cBhvr additive="base">
                                        <p:cTn dur="500"/>
                                        <p:tgtEl>
                                          <p:spTgt spid="89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5" st="5"/>
                                            </p:txEl>
                                          </p:spTgt>
                                        </p:tgtEl>
                                        <p:attrNameLst>
                                          <p:attrName>style.visibility</p:attrName>
                                        </p:attrNameLst>
                                      </p:cBhvr>
                                      <p:to>
                                        <p:strVal val="visible"/>
                                      </p:to>
                                    </p:set>
                                    <p:anim calcmode="lin" valueType="num">
                                      <p:cBhvr additive="base">
                                        <p:cTn dur="500"/>
                                        <p:tgtEl>
                                          <p:spTgt spid="89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6" st="6"/>
                                            </p:txEl>
                                          </p:spTgt>
                                        </p:tgtEl>
                                        <p:attrNameLst>
                                          <p:attrName>style.visibility</p:attrName>
                                        </p:attrNameLst>
                                      </p:cBhvr>
                                      <p:to>
                                        <p:strVal val="visible"/>
                                      </p:to>
                                    </p:set>
                                    <p:anim calcmode="lin" valueType="num">
                                      <p:cBhvr additive="base">
                                        <p:cTn dur="500"/>
                                        <p:tgtEl>
                                          <p:spTgt spid="89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7" st="7"/>
                                            </p:txEl>
                                          </p:spTgt>
                                        </p:tgtEl>
                                        <p:attrNameLst>
                                          <p:attrName>style.visibility</p:attrName>
                                        </p:attrNameLst>
                                      </p:cBhvr>
                                      <p:to>
                                        <p:strVal val="visible"/>
                                      </p:to>
                                    </p:set>
                                    <p:anim calcmode="lin" valueType="num">
                                      <p:cBhvr additive="base">
                                        <p:cTn dur="500"/>
                                        <p:tgtEl>
                                          <p:spTgt spid="89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type="title"/>
          </p:nvPr>
        </p:nvSpPr>
        <p:spPr>
          <a:xfrm>
            <a:off x="152400" y="7620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ADDITIONAL FUNCTIONS OF DDBs   (contd…)</a:t>
            </a:r>
            <a:endParaRPr/>
          </a:p>
        </p:txBody>
      </p:sp>
      <p:sp>
        <p:nvSpPr>
          <p:cNvPr id="900" name="Google Shape;900;p67"/>
          <p:cNvSpPr txBox="1"/>
          <p:nvPr>
            <p:ph idx="1" type="body"/>
          </p:nvPr>
        </p:nvSpPr>
        <p:spPr>
          <a:xfrm>
            <a:off x="114300" y="1981200"/>
            <a:ext cx="9029700" cy="5410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Replicated data management</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Ability to decide which copy of the replicated data item to access</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Maintain the consistency of copies of a replicated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Distributed database recovery</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Ability to recover from individual site crashes and failure of communication links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0" st="0"/>
                                            </p:txEl>
                                          </p:spTgt>
                                        </p:tgtEl>
                                        <p:attrNameLst>
                                          <p:attrName>style.visibility</p:attrName>
                                        </p:attrNameLst>
                                      </p:cBhvr>
                                      <p:to>
                                        <p:strVal val="visible"/>
                                      </p:to>
                                    </p:set>
                                    <p:anim calcmode="lin" valueType="num">
                                      <p:cBhvr additive="base">
                                        <p:cTn dur="500"/>
                                        <p:tgtEl>
                                          <p:spTgt spid="9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1" st="1"/>
                                            </p:txEl>
                                          </p:spTgt>
                                        </p:tgtEl>
                                        <p:attrNameLst>
                                          <p:attrName>style.visibility</p:attrName>
                                        </p:attrNameLst>
                                      </p:cBhvr>
                                      <p:to>
                                        <p:strVal val="visible"/>
                                      </p:to>
                                    </p:set>
                                    <p:anim calcmode="lin" valueType="num">
                                      <p:cBhvr additive="base">
                                        <p:cTn dur="500"/>
                                        <p:tgtEl>
                                          <p:spTgt spid="9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2" st="2"/>
                                            </p:txEl>
                                          </p:spTgt>
                                        </p:tgtEl>
                                        <p:attrNameLst>
                                          <p:attrName>style.visibility</p:attrName>
                                        </p:attrNameLst>
                                      </p:cBhvr>
                                      <p:to>
                                        <p:strVal val="visible"/>
                                      </p:to>
                                    </p:set>
                                    <p:anim calcmode="lin" valueType="num">
                                      <p:cBhvr additive="base">
                                        <p:cTn dur="500"/>
                                        <p:tgtEl>
                                          <p:spTgt spid="90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3" st="3"/>
                                            </p:txEl>
                                          </p:spTgt>
                                        </p:tgtEl>
                                        <p:attrNameLst>
                                          <p:attrName>style.visibility</p:attrName>
                                        </p:attrNameLst>
                                      </p:cBhvr>
                                      <p:to>
                                        <p:strVal val="visible"/>
                                      </p:to>
                                    </p:set>
                                    <p:anim calcmode="lin" valueType="num">
                                      <p:cBhvr additive="base">
                                        <p:cTn dur="500"/>
                                        <p:tgtEl>
                                          <p:spTgt spid="90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4" st="4"/>
                                            </p:txEl>
                                          </p:spTgt>
                                        </p:tgtEl>
                                        <p:attrNameLst>
                                          <p:attrName>style.visibility</p:attrName>
                                        </p:attrNameLst>
                                      </p:cBhvr>
                                      <p:to>
                                        <p:strVal val="visible"/>
                                      </p:to>
                                    </p:set>
                                    <p:anim calcmode="lin" valueType="num">
                                      <p:cBhvr additive="base">
                                        <p:cTn dur="500"/>
                                        <p:tgtEl>
                                          <p:spTgt spid="90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8"/>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ADDITIONAL FUNCTIONS OF DDBs   (contd…)</a:t>
            </a:r>
            <a:endParaRPr/>
          </a:p>
        </p:txBody>
      </p:sp>
      <p:sp>
        <p:nvSpPr>
          <p:cNvPr id="906" name="Google Shape;906;p68"/>
          <p:cNvSpPr txBox="1"/>
          <p:nvPr>
            <p:ph idx="1" type="body"/>
          </p:nvPr>
        </p:nvSpPr>
        <p:spPr>
          <a:xfrm>
            <a:off x="114300" y="2057400"/>
            <a:ext cx="9029700" cy="5410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Security</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Proper management of security of the data</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Proper authorization/access privileges of users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Distributed directory (catalog) management</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Directory contains information about data in the database</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Directory may be global for the entire DDB or local for each site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anim calcmode="lin" valueType="num">
                                      <p:cBhvr additive="base">
                                        <p:cTn dur="500"/>
                                        <p:tgtEl>
                                          <p:spTgt spid="90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anim calcmode="lin" valueType="num">
                                      <p:cBhvr additive="base">
                                        <p:cTn dur="500"/>
                                        <p:tgtEl>
                                          <p:spTgt spid="90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anim calcmode="lin" valueType="num">
                                      <p:cBhvr additive="base">
                                        <p:cTn dur="500"/>
                                        <p:tgtEl>
                                          <p:spTgt spid="90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anim calcmode="lin" valueType="num">
                                      <p:cBhvr additive="base">
                                        <p:cTn dur="500"/>
                                        <p:tgtEl>
                                          <p:spTgt spid="90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4" st="4"/>
                                            </p:txEl>
                                          </p:spTgt>
                                        </p:tgtEl>
                                        <p:attrNameLst>
                                          <p:attrName>style.visibility</p:attrName>
                                        </p:attrNameLst>
                                      </p:cBhvr>
                                      <p:to>
                                        <p:strVal val="visible"/>
                                      </p:to>
                                    </p:set>
                                    <p:anim calcmode="lin" valueType="num">
                                      <p:cBhvr additive="base">
                                        <p:cTn dur="500"/>
                                        <p:tgtEl>
                                          <p:spTgt spid="90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5" st="5"/>
                                            </p:txEl>
                                          </p:spTgt>
                                        </p:tgtEl>
                                        <p:attrNameLst>
                                          <p:attrName>style.visibility</p:attrName>
                                        </p:attrNameLst>
                                      </p:cBhvr>
                                      <p:to>
                                        <p:strVal val="visible"/>
                                      </p:to>
                                    </p:set>
                                    <p:anim calcmode="lin" valueType="num">
                                      <p:cBhvr additive="base">
                                        <p:cTn dur="500"/>
                                        <p:tgtEl>
                                          <p:spTgt spid="90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69"/>
          <p:cNvPicPr preferRelativeResize="0"/>
          <p:nvPr/>
        </p:nvPicPr>
        <p:blipFill rotWithShape="1">
          <a:blip r:embed="rId3">
            <a:alphaModFix/>
          </a:blip>
          <a:srcRect b="0" l="0" r="0" t="0"/>
          <a:stretch/>
        </p:blipFill>
        <p:spPr>
          <a:xfrm>
            <a:off x="152400" y="6324600"/>
            <a:ext cx="8686800" cy="144462"/>
          </a:xfrm>
          <a:prstGeom prst="rect">
            <a:avLst/>
          </a:prstGeom>
          <a:noFill/>
          <a:ln>
            <a:noFill/>
          </a:ln>
        </p:spPr>
      </p:pic>
      <p:sp>
        <p:nvSpPr>
          <p:cNvPr id="913" name="Google Shape;913;p69"/>
          <p:cNvSpPr txBox="1"/>
          <p:nvPr/>
        </p:nvSpPr>
        <p:spPr>
          <a:xfrm>
            <a:off x="0" y="6491287"/>
            <a:ext cx="87788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4" name="Google Shape;914;p69"/>
          <p:cNvSpPr txBox="1"/>
          <p:nvPr/>
        </p:nvSpPr>
        <p:spPr>
          <a:xfrm>
            <a:off x="228600" y="0"/>
            <a:ext cx="7315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ahoma"/>
              <a:buNone/>
            </a:pPr>
            <a:r>
              <a:rPr b="0" i="0" lang="en-US" sz="1800" u="none">
                <a:solidFill>
                  <a:schemeClr val="lt1"/>
                </a:solidFill>
                <a:latin typeface="Tahoma"/>
                <a:ea typeface="Tahoma"/>
                <a:cs typeface="Tahoma"/>
                <a:sym typeface="Tahoma"/>
              </a:rPr>
              <a:t>12.3 Introduction </a:t>
            </a:r>
            <a:endParaRPr/>
          </a:p>
        </p:txBody>
      </p:sp>
      <p:sp>
        <p:nvSpPr>
          <p:cNvPr id="915" name="Google Shape;915;p69"/>
          <p:cNvSpPr txBox="1"/>
          <p:nvPr>
            <p:ph type="title"/>
          </p:nvPr>
        </p:nvSpPr>
        <p:spPr>
          <a:xfrm>
            <a:off x="685800" y="457200"/>
            <a:ext cx="8839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16" name="Google Shape;916;p69"/>
          <p:cNvSpPr txBox="1"/>
          <p:nvPr/>
        </p:nvSpPr>
        <p:spPr>
          <a:xfrm>
            <a:off x="60325" y="1870075"/>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7" name="Google Shape;917;p69"/>
          <p:cNvSpPr txBox="1"/>
          <p:nvPr/>
        </p:nvSpPr>
        <p:spPr>
          <a:xfrm>
            <a:off x="304800" y="1447800"/>
            <a:ext cx="4283075" cy="3324225"/>
          </a:xfrm>
          <a:prstGeom prst="rect">
            <a:avLst/>
          </a:prstGeom>
          <a:noFill/>
          <a:ln cap="flat" cmpd="sng" w="952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Century Schoolbook"/>
              <a:buNone/>
            </a:pPr>
            <a:r>
              <a:rPr b="1" i="0" lang="en-US" sz="1800" u="none">
                <a:solidFill>
                  <a:schemeClr val="dk1"/>
                </a:solidFill>
                <a:latin typeface="Century Schoolbook"/>
                <a:ea typeface="Century Schoolbook"/>
                <a:cs typeface="Century Schoolbook"/>
                <a:sym typeface="Century Schoolbook"/>
              </a:rPr>
              <a:t>Advantages: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Reflects organizational structure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shareability and </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local autonomy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availability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reliability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performance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Economics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Modular growth</a:t>
            </a:r>
            <a:endParaRPr/>
          </a:p>
        </p:txBody>
      </p:sp>
      <p:sp>
        <p:nvSpPr>
          <p:cNvPr id="918" name="Google Shape;918;p69"/>
          <p:cNvSpPr txBox="1"/>
          <p:nvPr/>
        </p:nvSpPr>
        <p:spPr>
          <a:xfrm>
            <a:off x="4724400" y="1524000"/>
            <a:ext cx="4130675" cy="2986087"/>
          </a:xfrm>
          <a:prstGeom prst="rect">
            <a:avLst/>
          </a:prstGeom>
          <a:noFill/>
          <a:ln cap="flat" cmpd="sng" w="952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95250" lvl="0" marL="0" marR="0" rtl="0" algn="just">
              <a:lnSpc>
                <a:spcPct val="100000"/>
              </a:lnSpc>
              <a:spcBef>
                <a:spcPts val="0"/>
              </a:spcBef>
              <a:spcAft>
                <a:spcPts val="0"/>
              </a:spcAft>
              <a:buClr>
                <a:schemeClr val="lt1"/>
              </a:buClr>
              <a:buSzPts val="1500"/>
              <a:buFont typeface="Noto Sans Symbols"/>
              <a:buChar char="⮚"/>
            </a:pPr>
            <a:r>
              <a:rPr b="1" i="0" lang="en-US" sz="2000" u="none">
                <a:solidFill>
                  <a:schemeClr val="dk1"/>
                </a:solidFill>
                <a:latin typeface="Century Schoolbook"/>
                <a:ea typeface="Century Schoolbook"/>
                <a:cs typeface="Century Schoolbook"/>
                <a:sym typeface="Century Schoolbook"/>
              </a:rPr>
              <a:t>Disadvantages: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Complexity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Cost</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Security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Integrity control more difficult</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Lack of standards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Lack of experience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Database design more complex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                     </a:t>
            </a:r>
            <a:endParaRPr/>
          </a:p>
        </p:txBody>
      </p:sp>
      <p:sp>
        <p:nvSpPr>
          <p:cNvPr id="924" name="Google Shape;924;p70"/>
          <p:cNvSpPr txBox="1"/>
          <p:nvPr>
            <p:ph idx="1" type="body"/>
          </p:nvPr>
        </p:nvSpPr>
        <p:spPr>
          <a:xfrm>
            <a:off x="381000" y="228600"/>
            <a:ext cx="8458200" cy="6248400"/>
          </a:xfrm>
          <a:prstGeom prst="rect">
            <a:avLst/>
          </a:prstGeom>
          <a:noFill/>
          <a:ln>
            <a:noFill/>
          </a:ln>
        </p:spPr>
        <p:txBody>
          <a:bodyPr anchorCtr="0" anchor="t" bIns="45700" lIns="91425" spcFirstLastPara="1" rIns="91425" wrap="square" tIns="45700">
            <a:noAutofit/>
          </a:bodyPr>
          <a:lstStyle/>
          <a:p>
            <a:pPr indent="-273050" lvl="0" marL="273050" marR="0" rtl="0" algn="ctr">
              <a:lnSpc>
                <a:spcPct val="80000"/>
              </a:lnSpc>
              <a:spcBef>
                <a:spcPts val="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2210"/>
              <a:buFont typeface="Noto Sans Symbols"/>
              <a:buNone/>
            </a:pPr>
            <a:r>
              <a:rPr b="1" i="0" lang="en-US" sz="2600" u="none">
                <a:solidFill>
                  <a:schemeClr val="dk1"/>
                </a:solidFill>
                <a:latin typeface="Century Schoolbook"/>
                <a:ea typeface="Century Schoolbook"/>
                <a:cs typeface="Century Schoolbook"/>
                <a:sym typeface="Century Schoolbook"/>
              </a:rPr>
              <a:t>Distributed Database Design(key issues)</a:t>
            </a:r>
            <a:endParaRPr/>
          </a:p>
          <a:p>
            <a:pPr indent="-273050" lvl="0" marL="273050" marR="0" rtl="0" algn="ctr">
              <a:lnSpc>
                <a:spcPct val="80000"/>
              </a:lnSpc>
              <a:spcBef>
                <a:spcPts val="500"/>
              </a:spcBef>
              <a:spcAft>
                <a:spcPts val="0"/>
              </a:spcAft>
              <a:buClr>
                <a:schemeClr val="accent1"/>
              </a:buClr>
              <a:buSzPts val="2210"/>
              <a:buFont typeface="Noto Sans Symbols"/>
              <a:buNone/>
            </a:pPr>
            <a:r>
              <a:t/>
            </a:r>
            <a:endParaRPr b="1" i="0" sz="2600" u="none">
              <a:solidFill>
                <a:schemeClr val="dk1"/>
              </a:solidFill>
              <a:latin typeface="Century Schoolbook"/>
              <a:ea typeface="Century Schoolbook"/>
              <a:cs typeface="Century Schoolbook"/>
              <a:sym typeface="Century Schoolbook"/>
            </a:endParaRPr>
          </a:p>
          <a:p>
            <a:pPr indent="-273050" lvl="0" marL="273050" marR="0" rtl="0" algn="ctr">
              <a:lnSpc>
                <a:spcPct val="80000"/>
              </a:lnSpc>
              <a:spcBef>
                <a:spcPts val="500"/>
              </a:spcBef>
              <a:spcAft>
                <a:spcPts val="0"/>
              </a:spcAft>
              <a:buClr>
                <a:schemeClr val="accent1"/>
              </a:buClr>
              <a:buSzPts val="1700"/>
              <a:buFont typeface="Noto Sans Symbols"/>
              <a:buNone/>
            </a:pPr>
            <a:r>
              <a:rPr b="1" i="0" lang="en-US" sz="2000" u="none">
                <a:solidFill>
                  <a:schemeClr val="dk1"/>
                </a:solidFill>
                <a:latin typeface="Century Schoolbook"/>
                <a:ea typeface="Century Schoolbook"/>
                <a:cs typeface="Century Schoolbook"/>
                <a:sym typeface="Century Schoolbook"/>
              </a:rPr>
              <a:t>DATA FRAGMENTATION, REPLICATION, AND ALLOCATION TECHNIQUES FOR DISTRIBUTED DATABASE DESIGN</a:t>
            </a:r>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Fragmentation</a:t>
            </a:r>
            <a:r>
              <a:rPr b="0" i="0" lang="en-US" sz="2000" u="none">
                <a:solidFill>
                  <a:schemeClr val="dk1"/>
                </a:solidFill>
                <a:latin typeface="Century Schoolbook"/>
                <a:ea typeface="Century Schoolbook"/>
                <a:cs typeface="Century Schoolbook"/>
                <a:sym typeface="Century Schoolbook"/>
              </a:rPr>
              <a:t>: Breaking up the database into logical units called </a:t>
            </a:r>
            <a:r>
              <a:rPr b="0" i="0" lang="en-US" sz="2000" u="none">
                <a:solidFill>
                  <a:srgbClr val="FF6600"/>
                </a:solidFill>
                <a:latin typeface="Century Schoolbook"/>
                <a:ea typeface="Century Schoolbook"/>
                <a:cs typeface="Century Schoolbook"/>
                <a:sym typeface="Century Schoolbook"/>
              </a:rPr>
              <a:t>fragments </a:t>
            </a:r>
            <a:r>
              <a:rPr b="0" i="0" lang="en-US" sz="2000" u="none">
                <a:solidFill>
                  <a:schemeClr val="dk1"/>
                </a:solidFill>
                <a:latin typeface="Century Schoolbook"/>
                <a:ea typeface="Century Schoolbook"/>
                <a:cs typeface="Century Schoolbook"/>
                <a:sym typeface="Century Schoolbook"/>
              </a:rPr>
              <a:t>and assigned for storage at various sites.</a:t>
            </a:r>
            <a:endParaRPr/>
          </a:p>
          <a:p>
            <a:pPr indent="-165100" lvl="0" marL="273050" marR="0" rtl="0" algn="l">
              <a:lnSpc>
                <a:spcPct val="80000"/>
              </a:lnSpc>
              <a:spcBef>
                <a:spcPts val="500"/>
              </a:spcBef>
              <a:spcAft>
                <a:spcPts val="0"/>
              </a:spcAft>
              <a:buClr>
                <a:schemeClr val="accent1"/>
              </a:buClr>
              <a:buSzPts val="1700"/>
              <a:buFont typeface="Noto Sans Symbols"/>
              <a:buNone/>
            </a:pPr>
            <a:r>
              <a:t/>
            </a:r>
            <a:endParaRPr b="0" i="0" sz="20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Data replication</a:t>
            </a:r>
            <a:r>
              <a:rPr b="1" i="0" lang="en-US" sz="1800" u="none">
                <a:solidFill>
                  <a:schemeClr val="dk1"/>
                </a:solidFill>
                <a:latin typeface="Century Schoolbook"/>
                <a:ea typeface="Century Schoolbook"/>
                <a:cs typeface="Century Schoolbook"/>
                <a:sym typeface="Century Schoolbook"/>
              </a:rPr>
              <a:t>:</a:t>
            </a:r>
            <a:r>
              <a:rPr b="0" i="0" lang="en-US" sz="1800" u="none">
                <a:solidFill>
                  <a:schemeClr val="dk1"/>
                </a:solidFill>
                <a:latin typeface="Century Schoolbook"/>
                <a:ea typeface="Century Schoolbook"/>
                <a:cs typeface="Century Schoolbook"/>
                <a:sym typeface="Century Schoolbook"/>
              </a:rPr>
              <a:t> The process of storing fragments in more than one site</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Data Allocation</a:t>
            </a:r>
            <a:r>
              <a:rPr b="1" i="0" lang="en-US" sz="1800" u="none">
                <a:solidFill>
                  <a:schemeClr val="dk1"/>
                </a:solidFill>
                <a:latin typeface="Century Schoolbook"/>
                <a:ea typeface="Century Schoolbook"/>
                <a:cs typeface="Century Schoolbook"/>
                <a:sym typeface="Century Schoolbook"/>
              </a:rPr>
              <a:t>:</a:t>
            </a:r>
            <a:r>
              <a:rPr b="0" i="0" lang="en-US" sz="1800" u="none">
                <a:solidFill>
                  <a:schemeClr val="dk1"/>
                </a:solidFill>
                <a:latin typeface="Century Schoolbook"/>
                <a:ea typeface="Century Schoolbook"/>
                <a:cs typeface="Century Schoolbook"/>
                <a:sym typeface="Century Schoolbook"/>
              </a:rPr>
              <a:t> The process of assigning a particular fragment to a particular site in a distributed system.</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Century Schoolbook"/>
                <a:ea typeface="Century Schoolbook"/>
                <a:cs typeface="Century Schoolbook"/>
                <a:sym typeface="Century Schoolbook"/>
              </a:rPr>
              <a:t>The information concerning the data fragmentation, allocation and replication is stored in a global directory.</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530"/>
              <a:buFont typeface="Noto Sans Symbols"/>
              <a:buNone/>
            </a:pPr>
            <a:r>
              <a:t/>
            </a:r>
            <a:endParaRPr b="1" i="0" sz="18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165100" lvl="0" marL="273050" marR="0" rtl="0" algn="l">
              <a:spcBef>
                <a:spcPts val="575"/>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1"/>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Fragmentation</a:t>
            </a:r>
            <a:endParaRPr/>
          </a:p>
        </p:txBody>
      </p:sp>
      <p:sp>
        <p:nvSpPr>
          <p:cNvPr id="930" name="Google Shape;930;p71"/>
          <p:cNvSpPr txBox="1"/>
          <p:nvPr>
            <p:ph idx="1" type="body"/>
          </p:nvPr>
        </p:nvSpPr>
        <p:spPr>
          <a:xfrm>
            <a:off x="228600" y="609600"/>
            <a:ext cx="8458200" cy="4572000"/>
          </a:xfrm>
          <a:prstGeom prst="rect">
            <a:avLst/>
          </a:prstGeom>
          <a:noFill/>
          <a:ln>
            <a:noFill/>
          </a:ln>
        </p:spPr>
        <p:txBody>
          <a:bodyPr anchorCtr="0" anchor="t" bIns="45700" lIns="91425" spcFirstLastPara="1" rIns="91425" wrap="square" tIns="45700">
            <a:noAutofit/>
          </a:bodyPr>
          <a:lstStyle/>
          <a:p>
            <a:pPr indent="-132715" lvl="0" marL="273050" marR="0" rtl="0" algn="l">
              <a:lnSpc>
                <a:spcPct val="100000"/>
              </a:lnSpc>
              <a:spcBef>
                <a:spcPts val="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What is a reasonable unit of distribution? Relation or fragment of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t>
            </a:r>
            <a:r>
              <a:rPr b="1" i="0" lang="en-US" sz="2600" u="none">
                <a:solidFill>
                  <a:schemeClr val="dk1"/>
                </a:solidFill>
                <a:latin typeface="Libre Baskerville"/>
                <a:ea typeface="Libre Baskerville"/>
                <a:cs typeface="Libre Baskerville"/>
                <a:sym typeface="Libre Baskerville"/>
              </a:rPr>
              <a:t>Relations </a:t>
            </a:r>
            <a:r>
              <a:rPr b="0" i="0" lang="en-US" sz="2600" u="none">
                <a:solidFill>
                  <a:schemeClr val="dk1"/>
                </a:solidFill>
                <a:latin typeface="Libre Baskerville"/>
                <a:ea typeface="Libre Baskerville"/>
                <a:cs typeface="Libre Baskerville"/>
                <a:sym typeface="Libre Baskerville"/>
              </a:rPr>
              <a:t>as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If the relation is not replicated, we get a high volume of remote data accesses.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If the relation is replicated, we get unnecessary replications, which cause problems in executing updates and waste disk space.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Might be an Ok solution, if queries need all the data in the relation and data stays at the only sites that uses the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36" name="Google Shape;936;p72"/>
          <p:cNvSpPr txBox="1"/>
          <p:nvPr>
            <p:ph idx="1" type="body"/>
          </p:nvPr>
        </p:nvSpPr>
        <p:spPr>
          <a:xfrm>
            <a:off x="914400" y="609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t>
            </a:r>
            <a:r>
              <a:rPr b="1" i="0" lang="en-US" sz="2600" u="none">
                <a:solidFill>
                  <a:schemeClr val="dk1"/>
                </a:solidFill>
                <a:latin typeface="Libre Baskerville"/>
                <a:ea typeface="Libre Baskerville"/>
                <a:cs typeface="Libre Baskerville"/>
                <a:sym typeface="Libre Baskerville"/>
              </a:rPr>
              <a:t>Fragments </a:t>
            </a:r>
            <a:r>
              <a:rPr b="0" i="0" lang="en-US" sz="2600" u="none">
                <a:solidFill>
                  <a:schemeClr val="dk1"/>
                </a:solidFill>
                <a:latin typeface="Libre Baskerville"/>
                <a:ea typeface="Libre Baskerville"/>
                <a:cs typeface="Libre Baskerville"/>
                <a:sym typeface="Libre Baskerville"/>
              </a:rPr>
              <a:t>of relation as as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Application views are usually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Thus, locality of accesses of applications is defined on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Permits a number of transactions to execute concurrently, since they will access different portions of a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Parallel execution of a single query (intra-query concurrency)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However, semantic data control (especially integrity enforcement) is more difficult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Fragments of relations are (usually) the appropriate unit of distribution.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3"/>
          <p:cNvSpPr txBox="1"/>
          <p:nvPr>
            <p:ph type="title"/>
          </p:nvPr>
        </p:nvSpPr>
        <p:spPr>
          <a:xfrm>
            <a:off x="381000" y="-76200"/>
            <a:ext cx="830580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DATA FRAGMENTATION</a:t>
            </a:r>
            <a:endParaRPr/>
          </a:p>
        </p:txBody>
      </p:sp>
      <p:sp>
        <p:nvSpPr>
          <p:cNvPr id="942" name="Google Shape;942;p73"/>
          <p:cNvSpPr txBox="1"/>
          <p:nvPr>
            <p:ph idx="1" type="body"/>
          </p:nvPr>
        </p:nvSpPr>
        <p:spPr>
          <a:xfrm>
            <a:off x="228600" y="1447800"/>
            <a:ext cx="8686800" cy="5029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380"/>
              <a:buFont typeface="Noto Sans Symbols"/>
              <a:buChar char="⮚"/>
            </a:pPr>
            <a:r>
              <a:rPr b="0" i="0" lang="en-US" sz="2800" u="none">
                <a:solidFill>
                  <a:schemeClr val="dk1"/>
                </a:solidFill>
                <a:latin typeface="Century Schoolbook"/>
                <a:ea typeface="Century Schoolbook"/>
                <a:cs typeface="Century Schoolbook"/>
                <a:sym typeface="Century Schoolbook"/>
              </a:rPr>
              <a:t>Breaking up the database into logical units called </a:t>
            </a:r>
            <a:r>
              <a:rPr b="0" i="0" lang="en-US" sz="2800" u="none">
                <a:solidFill>
                  <a:srgbClr val="FF6600"/>
                </a:solidFill>
                <a:latin typeface="Century Schoolbook"/>
                <a:ea typeface="Century Schoolbook"/>
                <a:cs typeface="Century Schoolbook"/>
                <a:sym typeface="Century Schoolbook"/>
              </a:rPr>
              <a:t>fragments </a:t>
            </a:r>
            <a:r>
              <a:rPr b="0" i="0" lang="en-US" sz="2800" u="none">
                <a:solidFill>
                  <a:schemeClr val="dk1"/>
                </a:solidFill>
                <a:latin typeface="Century Schoolbook"/>
                <a:ea typeface="Century Schoolbook"/>
                <a:cs typeface="Century Schoolbook"/>
                <a:sym typeface="Century Schoolbook"/>
              </a:rPr>
              <a:t>and assigned for storage at various sites.</a:t>
            </a:r>
            <a:endParaRPr b="0" i="0" sz="2800" u="none">
              <a:solidFill>
                <a:srgbClr val="FF6600"/>
              </a:solidFill>
              <a:latin typeface="Century Schoolbook"/>
              <a:ea typeface="Century Schoolbook"/>
              <a:cs typeface="Century Schoolbook"/>
              <a:sym typeface="Century Schoolbook"/>
            </a:endParaRPr>
          </a:p>
          <a:p>
            <a:pPr indent="-273050" lvl="0" marL="273050" marR="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Century Schoolbook"/>
                <a:ea typeface="Century Schoolbook"/>
                <a:cs typeface="Century Schoolbook"/>
                <a:sym typeface="Century Schoolbook"/>
              </a:rPr>
              <a:t>Types of Fragmentation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Horizontal Fragmentation</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Primary Horizontal</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Derived Horizontal</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Vertical Fragmentation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Mixed (Hybrid) Fragmentation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anim calcmode="lin" valueType="num">
                                      <p:cBhvr additive="base">
                                        <p:cTn dur="500"/>
                                        <p:tgtEl>
                                          <p:spTgt spid="9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anim calcmode="lin" valueType="num">
                                      <p:cBhvr additive="base">
                                        <p:cTn dur="500"/>
                                        <p:tgtEl>
                                          <p:spTgt spid="9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anim calcmode="lin" valueType="num">
                                      <p:cBhvr additive="base">
                                        <p:cTn dur="500"/>
                                        <p:tgtEl>
                                          <p:spTgt spid="9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anim calcmode="lin" valueType="num">
                                      <p:cBhvr additive="base">
                                        <p:cTn dur="500"/>
                                        <p:tgtEl>
                                          <p:spTgt spid="94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anim calcmode="lin" valueType="num">
                                      <p:cBhvr additive="base">
                                        <p:cTn dur="500"/>
                                        <p:tgtEl>
                                          <p:spTgt spid="94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5" st="5"/>
                                            </p:txEl>
                                          </p:spTgt>
                                        </p:tgtEl>
                                        <p:attrNameLst>
                                          <p:attrName>style.visibility</p:attrName>
                                        </p:attrNameLst>
                                      </p:cBhvr>
                                      <p:to>
                                        <p:strVal val="visible"/>
                                      </p:to>
                                    </p:set>
                                    <p:anim calcmode="lin" valueType="num">
                                      <p:cBhvr additive="base">
                                        <p:cTn dur="500"/>
                                        <p:tgtEl>
                                          <p:spTgt spid="94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6" st="6"/>
                                            </p:txEl>
                                          </p:spTgt>
                                        </p:tgtEl>
                                        <p:attrNameLst>
                                          <p:attrName>style.visibility</p:attrName>
                                        </p:attrNameLst>
                                      </p:cBhvr>
                                      <p:to>
                                        <p:strVal val="visible"/>
                                      </p:to>
                                    </p:set>
                                    <p:anim calcmode="lin" valueType="num">
                                      <p:cBhvr additive="base">
                                        <p:cTn dur="500"/>
                                        <p:tgtEl>
                                          <p:spTgt spid="94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Centralized client server  DBMS on a Network</a:t>
            </a:r>
            <a:endParaRPr/>
          </a:p>
        </p:txBody>
      </p:sp>
      <p:cxnSp>
        <p:nvCxnSpPr>
          <p:cNvPr id="216" name="Google Shape;216;p29"/>
          <p:cNvCxnSpPr/>
          <p:nvPr/>
        </p:nvCxnSpPr>
        <p:spPr>
          <a:xfrm>
            <a:off x="4210050" y="2444750"/>
            <a:ext cx="0" cy="831850"/>
          </a:xfrm>
          <a:prstGeom prst="straightConnector1">
            <a:avLst/>
          </a:prstGeom>
          <a:noFill/>
          <a:ln cap="flat" cmpd="sng" w="12700">
            <a:solidFill>
              <a:srgbClr val="000000"/>
            </a:solidFill>
            <a:prstDash val="solid"/>
            <a:miter lim="800000"/>
            <a:headEnd len="med" w="med" type="none"/>
            <a:tailEnd len="med" w="med" type="none"/>
          </a:ln>
        </p:spPr>
      </p:cxnSp>
      <p:cxnSp>
        <p:nvCxnSpPr>
          <p:cNvPr id="217" name="Google Shape;217;p29"/>
          <p:cNvCxnSpPr/>
          <p:nvPr/>
        </p:nvCxnSpPr>
        <p:spPr>
          <a:xfrm flipH="1">
            <a:off x="2933700" y="4419600"/>
            <a:ext cx="647700" cy="679450"/>
          </a:xfrm>
          <a:prstGeom prst="straightConnector1">
            <a:avLst/>
          </a:prstGeom>
          <a:noFill/>
          <a:ln cap="flat" cmpd="sng" w="12700">
            <a:solidFill>
              <a:srgbClr val="000000"/>
            </a:solidFill>
            <a:prstDash val="solid"/>
            <a:miter lim="800000"/>
            <a:headEnd len="med" w="med" type="none"/>
            <a:tailEnd len="med" w="med" type="none"/>
          </a:ln>
        </p:spPr>
      </p:cxnSp>
      <p:cxnSp>
        <p:nvCxnSpPr>
          <p:cNvPr id="218" name="Google Shape;218;p29"/>
          <p:cNvCxnSpPr/>
          <p:nvPr/>
        </p:nvCxnSpPr>
        <p:spPr>
          <a:xfrm rot="10800000">
            <a:off x="2489200" y="3073400"/>
            <a:ext cx="863600" cy="230187"/>
          </a:xfrm>
          <a:prstGeom prst="straightConnector1">
            <a:avLst/>
          </a:prstGeom>
          <a:noFill/>
          <a:ln cap="flat" cmpd="sng" w="12700">
            <a:solidFill>
              <a:srgbClr val="000000"/>
            </a:solidFill>
            <a:prstDash val="solid"/>
            <a:miter lim="800000"/>
            <a:headEnd len="med" w="med" type="none"/>
            <a:tailEnd len="med" w="med" type="none"/>
          </a:ln>
        </p:spPr>
      </p:cxnSp>
      <p:cxnSp>
        <p:nvCxnSpPr>
          <p:cNvPr id="219" name="Google Shape;219;p29"/>
          <p:cNvCxnSpPr/>
          <p:nvPr/>
        </p:nvCxnSpPr>
        <p:spPr>
          <a:xfrm flipH="1" rot="10800000">
            <a:off x="5340350" y="2895600"/>
            <a:ext cx="457200" cy="330200"/>
          </a:xfrm>
          <a:prstGeom prst="straightConnector1">
            <a:avLst/>
          </a:prstGeom>
          <a:noFill/>
          <a:ln cap="flat" cmpd="sng" w="12700">
            <a:solidFill>
              <a:srgbClr val="000000"/>
            </a:solidFill>
            <a:prstDash val="solid"/>
            <a:miter lim="800000"/>
            <a:headEnd len="med" w="med" type="none"/>
            <a:tailEnd len="med" w="med" type="none"/>
          </a:ln>
        </p:spPr>
      </p:cxnSp>
      <p:cxnSp>
        <p:nvCxnSpPr>
          <p:cNvPr id="220" name="Google Shape;220;p29"/>
          <p:cNvCxnSpPr/>
          <p:nvPr/>
        </p:nvCxnSpPr>
        <p:spPr>
          <a:xfrm>
            <a:off x="4870450" y="4419600"/>
            <a:ext cx="596900" cy="704850"/>
          </a:xfrm>
          <a:prstGeom prst="straightConnector1">
            <a:avLst/>
          </a:prstGeom>
          <a:noFill/>
          <a:ln cap="flat" cmpd="sng" w="12700">
            <a:solidFill>
              <a:srgbClr val="000000"/>
            </a:solidFill>
            <a:prstDash val="solid"/>
            <a:miter lim="800000"/>
            <a:headEnd len="med" w="med" type="none"/>
            <a:tailEnd len="med" w="med" type="none"/>
          </a:ln>
        </p:spPr>
      </p:cxnSp>
      <p:sp>
        <p:nvSpPr>
          <p:cNvPr id="221" name="Google Shape;221;p29"/>
          <p:cNvSpPr/>
          <p:nvPr/>
        </p:nvSpPr>
        <p:spPr>
          <a:xfrm>
            <a:off x="5314950" y="3219450"/>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2" name="Google Shape;222;p29"/>
          <p:cNvSpPr txBox="1"/>
          <p:nvPr/>
        </p:nvSpPr>
        <p:spPr>
          <a:xfrm>
            <a:off x="1377950" y="2825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223" name="Google Shape;223;p29"/>
          <p:cNvSpPr txBox="1"/>
          <p:nvPr/>
        </p:nvSpPr>
        <p:spPr>
          <a:xfrm>
            <a:off x="3644900" y="18351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224" name="Google Shape;224;p29"/>
          <p:cNvSpPr txBox="1"/>
          <p:nvPr/>
        </p:nvSpPr>
        <p:spPr>
          <a:xfrm>
            <a:off x="5397500" y="227330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225" name="Google Shape;225;p29"/>
          <p:cNvCxnSpPr/>
          <p:nvPr/>
        </p:nvCxnSpPr>
        <p:spPr>
          <a:xfrm flipH="1" rot="10800000">
            <a:off x="6540500" y="2190750"/>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226" name="Google Shape;226;p29"/>
          <p:cNvSpPr txBox="1"/>
          <p:nvPr/>
        </p:nvSpPr>
        <p:spPr>
          <a:xfrm>
            <a:off x="4902200" y="51498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227" name="Google Shape;227;p29"/>
          <p:cNvSpPr txBox="1"/>
          <p:nvPr/>
        </p:nvSpPr>
        <p:spPr>
          <a:xfrm>
            <a:off x="2235200" y="5111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228" name="Google Shape;228;p29"/>
          <p:cNvGrpSpPr/>
          <p:nvPr/>
        </p:nvGrpSpPr>
        <p:grpSpPr>
          <a:xfrm>
            <a:off x="7458075" y="1689100"/>
            <a:ext cx="485775" cy="542925"/>
            <a:chOff x="4698" y="1064"/>
            <a:chExt cx="306" cy="342"/>
          </a:xfrm>
        </p:grpSpPr>
        <p:sp>
          <p:nvSpPr>
            <p:cNvPr id="229" name="Google Shape;229;p29"/>
            <p:cNvSpPr txBox="1"/>
            <p:nvPr/>
          </p:nvSpPr>
          <p:spPr>
            <a:xfrm>
              <a:off x="4698" y="108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0" name="Google Shape;230;p29"/>
            <p:cNvSpPr/>
            <p:nvPr/>
          </p:nvSpPr>
          <p:spPr>
            <a:xfrm>
              <a:off x="4698" y="106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 name="Google Shape;231;p29"/>
            <p:cNvSpPr/>
            <p:nvPr/>
          </p:nvSpPr>
          <p:spPr>
            <a:xfrm>
              <a:off x="4700" y="136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32" name="Google Shape;232;p29"/>
          <p:cNvGrpSpPr/>
          <p:nvPr/>
        </p:nvGrpSpPr>
        <p:grpSpPr>
          <a:xfrm>
            <a:off x="7362825" y="1790700"/>
            <a:ext cx="485775" cy="542925"/>
            <a:chOff x="4638" y="1128"/>
            <a:chExt cx="306" cy="342"/>
          </a:xfrm>
        </p:grpSpPr>
        <p:sp>
          <p:nvSpPr>
            <p:cNvPr id="233" name="Google Shape;233;p29"/>
            <p:cNvSpPr txBox="1"/>
            <p:nvPr/>
          </p:nvSpPr>
          <p:spPr>
            <a:xfrm>
              <a:off x="4638" y="115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 name="Google Shape;234;p29"/>
            <p:cNvSpPr/>
            <p:nvPr/>
          </p:nvSpPr>
          <p:spPr>
            <a:xfrm>
              <a:off x="4638" y="112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 name="Google Shape;235;p29"/>
            <p:cNvSpPr/>
            <p:nvPr/>
          </p:nvSpPr>
          <p:spPr>
            <a:xfrm>
              <a:off x="4640" y="143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36" name="Google Shape;236;p29"/>
          <p:cNvGrpSpPr/>
          <p:nvPr/>
        </p:nvGrpSpPr>
        <p:grpSpPr>
          <a:xfrm>
            <a:off x="7286625" y="1924050"/>
            <a:ext cx="485775" cy="542925"/>
            <a:chOff x="4590" y="1212"/>
            <a:chExt cx="306" cy="342"/>
          </a:xfrm>
        </p:grpSpPr>
        <p:sp>
          <p:nvSpPr>
            <p:cNvPr id="237" name="Google Shape;237;p29"/>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 name="Google Shape;238;p29"/>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9" name="Google Shape;239;p29"/>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40" name="Google Shape;240;p29"/>
          <p:cNvGrpSpPr/>
          <p:nvPr/>
        </p:nvGrpSpPr>
        <p:grpSpPr>
          <a:xfrm>
            <a:off x="1981200" y="2895600"/>
            <a:ext cx="4419600" cy="1619250"/>
            <a:chOff x="2006" y="1098"/>
            <a:chExt cx="1944" cy="712"/>
          </a:xfrm>
        </p:grpSpPr>
        <p:sp>
          <p:nvSpPr>
            <p:cNvPr id="241" name="Google Shape;241;p29"/>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 name="Google Shape;242;p29"/>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243" name="Google Shape;243;p29"/>
          <p:cNvSpPr txBox="1"/>
          <p:nvPr/>
        </p:nvSpPr>
        <p:spPr>
          <a:xfrm>
            <a:off x="3124200" y="37338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Why fragmentation?</a:t>
            </a:r>
            <a:endParaRPr/>
          </a:p>
        </p:txBody>
      </p:sp>
      <p:sp>
        <p:nvSpPr>
          <p:cNvPr id="948" name="Google Shape;948;p74"/>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49" name="Google Shape;949;p74"/>
          <p:cNvSpPr txBox="1"/>
          <p:nvPr>
            <p:ph idx="1" type="body"/>
          </p:nvPr>
        </p:nvSpPr>
        <p:spPr>
          <a:xfrm>
            <a:off x="531812" y="1557337"/>
            <a:ext cx="80010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Usage</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Applications work with views rather than entire relations. Application can have only required data.</a:t>
            </a:r>
            <a:endParaRPr/>
          </a:p>
          <a:p>
            <a:pPr indent="-273050" lvl="0" marL="273050" marR="0" rtl="0" algn="just">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Efficiency</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is stored close to where it is most frequently used. </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that is not needed by local applications is not stored.</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5"/>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55" name="Google Shape;955;p75"/>
          <p:cNvSpPr txBox="1"/>
          <p:nvPr>
            <p:ph idx="1" type="body"/>
          </p:nvPr>
        </p:nvSpPr>
        <p:spPr>
          <a:xfrm>
            <a:off x="531812" y="1557337"/>
            <a:ext cx="80010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Parallelism</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With fragments as unit of distribution, transaction can be divided into several subqueries that operate on fragments. </a:t>
            </a:r>
            <a:endParaRPr/>
          </a:p>
          <a:p>
            <a:pPr indent="-273050" lvl="0" marL="273050" marR="0" rtl="0" algn="just">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Security</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not required by local applications is not stored and so not available to unauthorized users.</a:t>
            </a:r>
            <a:endParaRPr/>
          </a:p>
        </p:txBody>
      </p:sp>
      <p:sp>
        <p:nvSpPr>
          <p:cNvPr id="956" name="Google Shape;956;p7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Reasons for Fragmentation</a:t>
            </a:r>
            <a:endParaRPr/>
          </a:p>
        </p:txBody>
      </p:sp>
      <p:sp>
        <p:nvSpPr>
          <p:cNvPr id="962" name="Google Shape;962;p7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 relation is not an appropriate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Application views are usually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Unnecessarily high volume of remote data access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Unnecessary replication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7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68" name="Google Shape;968;p77"/>
          <p:cNvSpPr txBox="1"/>
          <p:nvPr>
            <p:ph idx="1" type="body"/>
          </p:nvPr>
        </p:nvSpPr>
        <p:spPr>
          <a:xfrm>
            <a:off x="914400" y="304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aims to improve: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Reliability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Balanced storage capacity and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Communication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Security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The following information is used to decide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Quantitative information: frequency of queries, site, where query is run, selectivity of queries,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Qualitative information: types of access of data, read/write, etc.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8"/>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74" name="Google Shape;974;p78"/>
          <p:cNvSpPr txBox="1"/>
          <p:nvPr>
            <p:ph idx="1" type="body"/>
          </p:nvPr>
        </p:nvSpPr>
        <p:spPr>
          <a:xfrm>
            <a:off x="539750" y="1557337"/>
            <a:ext cx="81534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Disadvantages</a:t>
            </a:r>
            <a:endParaRPr/>
          </a:p>
          <a:p>
            <a:pPr indent="-99059" lvl="1" marL="547687" marR="0" rtl="0" algn="just">
              <a:lnSpc>
                <a:spcPct val="4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applications defined on more than one fragments:</a:t>
            </a:r>
            <a:endParaRPr/>
          </a:p>
          <a:p>
            <a:pPr indent="-273050" lvl="0" marL="273050" marR="0" rtl="0" algn="l">
              <a:lnSpc>
                <a:spcPct val="100000"/>
              </a:lnSpc>
              <a:spcBef>
                <a:spcPts val="500"/>
              </a:spcBef>
              <a:spcAft>
                <a:spcPts val="0"/>
              </a:spcAft>
              <a:buClr>
                <a:schemeClr val="accent1"/>
              </a:buClr>
              <a:buSzPts val="2210"/>
              <a:buFont typeface="Noto Sans Symbols"/>
              <a:buNone/>
            </a:pPr>
            <a:r>
              <a:rPr b="0" i="1" lang="en-US" sz="2600" u="none">
                <a:solidFill>
                  <a:schemeClr val="dk1"/>
                </a:solidFill>
                <a:latin typeface="Century Schoolbook"/>
                <a:ea typeface="Century Schoolbook"/>
                <a:cs typeface="Century Schoolbook"/>
                <a:sym typeface="Century Schoolbook"/>
              </a:rPr>
              <a:t>  performance degradation by union or join.</a:t>
            </a:r>
            <a:endParaRPr b="1" i="0" sz="2600" u="non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Integrity.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Century Schoolbook"/>
                <a:ea typeface="Century Schoolbook"/>
                <a:cs typeface="Century Schoolbook"/>
                <a:sym typeface="Century Schoolbook"/>
              </a:rPr>
              <a:t>integrity checking is very difficult</a:t>
            </a:r>
            <a:endParaRPr b="0" i="0" sz="2600" u="none">
              <a:solidFill>
                <a:schemeClr val="dk1"/>
              </a:solidFill>
              <a:latin typeface="Century Schoolbook"/>
              <a:ea typeface="Century Schoolbook"/>
              <a:cs typeface="Century Schoolbook"/>
              <a:sym typeface="Century Schoolbook"/>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Century Schoolbook"/>
              <a:ea typeface="Century Schoolbook"/>
              <a:cs typeface="Century Schoolbook"/>
              <a:sym typeface="Century Schoolbook"/>
            </a:endParaRPr>
          </a:p>
        </p:txBody>
      </p:sp>
      <p:sp>
        <p:nvSpPr>
          <p:cNvPr id="975" name="Google Shape;975;p7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81" name="Google Shape;981;p79"/>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82" name="Google Shape;982;p79"/>
          <p:cNvSpPr txBox="1"/>
          <p:nvPr>
            <p:ph idx="1" type="body"/>
          </p:nvPr>
        </p:nvSpPr>
        <p:spPr>
          <a:xfrm>
            <a:off x="539750" y="1557337"/>
            <a:ext cx="81534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Three correctness rules:</a:t>
            </a:r>
            <a:endParaRPr/>
          </a:p>
          <a:p>
            <a:pPr indent="-99059" lvl="1" marL="547687" marR="0" rtl="0" algn="just">
              <a:lnSpc>
                <a:spcPct val="2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Completeness,</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Reconstruction,</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Disjointness</a:t>
            </a:r>
            <a:r>
              <a:rPr b="1" i="0" lang="en-US" sz="2400" u="none" cap="none" strike="noStrike">
                <a:solidFill>
                  <a:schemeClr val="dk1"/>
                </a:solidFill>
                <a:latin typeface="Libre Baskerville"/>
                <a:ea typeface="Libre Baskerville"/>
                <a:cs typeface="Libre Baskerville"/>
                <a:sym typeface="Libre Baskerville"/>
              </a:rPr>
              <a:t>.</a:t>
            </a:r>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88" name="Google Shape;988;p80"/>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89" name="Google Shape;989;p80"/>
          <p:cNvSpPr txBox="1"/>
          <p:nvPr>
            <p:ph idx="1" type="body"/>
          </p:nvPr>
        </p:nvSpPr>
        <p:spPr>
          <a:xfrm>
            <a:off x="539750" y="1557337"/>
            <a:ext cx="8001000" cy="4608512"/>
          </a:xfrm>
          <a:prstGeom prst="rect">
            <a:avLst/>
          </a:prstGeom>
          <a:noFill/>
          <a:ln>
            <a:noFill/>
          </a:ln>
        </p:spPr>
        <p:txBody>
          <a:bodyPr anchorCtr="0" anchor="t" bIns="45700" lIns="91425" spcFirstLastPara="1" rIns="91425" wrap="square" tIns="45700">
            <a:normAutofit/>
          </a:bodyPr>
          <a:lstStyle/>
          <a:p>
            <a:pPr indent="-273050" lvl="0" marL="273050" marR="0" rtl="0" algn="just">
              <a:lnSpc>
                <a:spcPct val="90000"/>
              </a:lnSpc>
              <a:spcBef>
                <a:spcPts val="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Completeness</a:t>
            </a:r>
            <a:endParaRPr/>
          </a:p>
          <a:p>
            <a:pPr indent="-228599" lvl="1" marL="547687" marR="0" rtl="0" algn="just">
              <a:lnSpc>
                <a:spcPct val="90000"/>
              </a:lnSpc>
              <a:spcBef>
                <a:spcPts val="300"/>
              </a:spcBef>
              <a:spcAft>
                <a:spcPts val="0"/>
              </a:spcAft>
              <a:buClr>
                <a:schemeClr val="accent2"/>
              </a:buClr>
              <a:buSzPts val="1870"/>
              <a:buFont typeface="Noto Sans Symbols"/>
              <a:buNone/>
            </a:pPr>
            <a:r>
              <a:rPr b="1" i="0" lang="en-US" sz="2200" u="none" cap="none" strike="noStrike">
                <a:solidFill>
                  <a:schemeClr val="dk1"/>
                </a:solidFill>
                <a:latin typeface="Century Schoolbook"/>
                <a:ea typeface="Century Schoolbook"/>
                <a:cs typeface="Century Schoolbook"/>
                <a:sym typeface="Century Schoolbook"/>
              </a:rPr>
              <a:t>	If relation </a:t>
            </a:r>
            <a:r>
              <a:rPr b="1" i="1" lang="en-US" sz="2200" u="none" cap="none" strike="noStrike">
                <a:solidFill>
                  <a:schemeClr val="dk1"/>
                </a:solidFill>
                <a:latin typeface="Century Schoolbook"/>
                <a:ea typeface="Century Schoolbook"/>
                <a:cs typeface="Century Schoolbook"/>
                <a:sym typeface="Century Schoolbook"/>
              </a:rPr>
              <a:t>R</a:t>
            </a:r>
            <a:r>
              <a:rPr b="1" i="0" lang="en-US" sz="2200" u="none" cap="none" strike="noStrike">
                <a:solidFill>
                  <a:schemeClr val="dk1"/>
                </a:solidFill>
                <a:latin typeface="Century Schoolbook"/>
                <a:ea typeface="Century Schoolbook"/>
                <a:cs typeface="Century Schoolbook"/>
                <a:sym typeface="Century Schoolbook"/>
              </a:rPr>
              <a:t> is decomposed into fragments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1</a:t>
            </a:r>
            <a:r>
              <a:rPr b="1" i="0" lang="en-US" sz="2200" u="none" cap="none" strike="noStrike">
                <a:solidFill>
                  <a:schemeClr val="dk1"/>
                </a:solidFill>
                <a:latin typeface="Century Schoolbook"/>
                <a:ea typeface="Century Schoolbook"/>
                <a:cs typeface="Century Schoolbook"/>
                <a:sym typeface="Century Schoolbook"/>
              </a:rPr>
              <a:t>,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2</a:t>
            </a:r>
            <a:r>
              <a:rPr b="1" i="0" lang="en-US" sz="2200" u="none" cap="none" strike="noStrike">
                <a:solidFill>
                  <a:schemeClr val="dk1"/>
                </a:solidFill>
                <a:latin typeface="Century Schoolbook"/>
                <a:ea typeface="Century Schoolbook"/>
                <a:cs typeface="Century Schoolbook"/>
                <a:sym typeface="Century Schoolbook"/>
              </a:rPr>
              <a:t>, ...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n</a:t>
            </a:r>
            <a:r>
              <a:rPr b="1" i="0" lang="en-US" sz="2200" u="none" cap="none" strike="noStrike">
                <a:solidFill>
                  <a:schemeClr val="dk1"/>
                </a:solidFill>
                <a:latin typeface="Century Schoolbook"/>
                <a:ea typeface="Century Schoolbook"/>
                <a:cs typeface="Century Schoolbook"/>
                <a:sym typeface="Century Schoolbook"/>
              </a:rPr>
              <a:t>, each data item that can be found in </a:t>
            </a:r>
            <a:r>
              <a:rPr b="1" i="1" lang="en-US" sz="2200" u="none" cap="none" strike="noStrike">
                <a:solidFill>
                  <a:schemeClr val="dk1"/>
                </a:solidFill>
                <a:latin typeface="Century Schoolbook"/>
                <a:ea typeface="Century Schoolbook"/>
                <a:cs typeface="Century Schoolbook"/>
                <a:sym typeface="Century Schoolbook"/>
              </a:rPr>
              <a:t>R</a:t>
            </a:r>
            <a:r>
              <a:rPr b="1" i="0" lang="en-US" sz="2200" u="none" cap="none" strike="noStrike">
                <a:solidFill>
                  <a:schemeClr val="dk1"/>
                </a:solidFill>
                <a:latin typeface="Century Schoolbook"/>
                <a:ea typeface="Century Schoolbook"/>
                <a:cs typeface="Century Schoolbook"/>
                <a:sym typeface="Century Schoolbook"/>
              </a:rPr>
              <a:t> must appear in at least one fragment.</a:t>
            </a:r>
            <a:endParaRPr/>
          </a:p>
          <a:p>
            <a:pPr indent="-228599" lvl="1" marL="547687" marR="0" rtl="0" algn="just">
              <a:lnSpc>
                <a:spcPct val="10000"/>
              </a:lnSpc>
              <a:spcBef>
                <a:spcPts val="300"/>
              </a:spcBef>
              <a:spcAft>
                <a:spcPts val="0"/>
              </a:spcAft>
              <a:buClr>
                <a:schemeClr val="accent2"/>
              </a:buClr>
              <a:buSzPts val="1870"/>
              <a:buFont typeface="Noto Sans Symbols"/>
              <a:buNone/>
            </a:pPr>
            <a:r>
              <a:t/>
            </a:r>
            <a:endParaRPr b="1" i="0" sz="2200" u="none" cap="none" strike="noStrike">
              <a:solidFill>
                <a:schemeClr val="dk1"/>
              </a:solidFill>
              <a:latin typeface="Century Schoolbook"/>
              <a:ea typeface="Century Schoolbook"/>
              <a:cs typeface="Century Schoolbook"/>
              <a:sym typeface="Century Schoolbook"/>
            </a:endParaRPr>
          </a:p>
          <a:p>
            <a:pPr indent="-273050" lvl="0" marL="273050" marR="0" rtl="0" algn="just">
              <a:lnSpc>
                <a:spcPct val="90000"/>
              </a:lnSpc>
              <a:spcBef>
                <a:spcPts val="50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Reconstruction</a:t>
            </a:r>
            <a:endParaRPr b="1" i="0" sz="2400" u="none">
              <a:solidFill>
                <a:schemeClr val="dk1"/>
              </a:solidFill>
              <a:latin typeface="Century Schoolbook"/>
              <a:ea typeface="Century Schoolbook"/>
              <a:cs typeface="Century Schoolbook"/>
              <a:sym typeface="Century Schoolbook"/>
            </a:endParaRPr>
          </a:p>
          <a:p>
            <a:pPr indent="-273050" lvl="0" marL="273050" marR="0" rtl="0" algn="just">
              <a:lnSpc>
                <a:spcPct val="90000"/>
              </a:lnSpc>
              <a:spcBef>
                <a:spcPts val="500"/>
              </a:spcBef>
              <a:spcAft>
                <a:spcPts val="0"/>
              </a:spcAft>
              <a:buClr>
                <a:schemeClr val="accent1"/>
              </a:buClr>
              <a:buSzPts val="2040"/>
              <a:buFont typeface="Noto Sans Symbols"/>
              <a:buChar char="⚫"/>
            </a:pPr>
            <a:r>
              <a:rPr b="1" i="0" lang="en-US" sz="2400" u="none">
                <a:solidFill>
                  <a:schemeClr val="dk1"/>
                </a:solidFill>
                <a:latin typeface="Century Schoolbook"/>
                <a:ea typeface="Century Schoolbook"/>
                <a:cs typeface="Century Schoolbook"/>
                <a:sym typeface="Century Schoolbook"/>
              </a:rPr>
              <a:t>Must be possible to define a relational operation that will reconstruct </a:t>
            </a:r>
            <a:r>
              <a:rPr b="1" i="1" lang="en-US" sz="2400" u="none">
                <a:solidFill>
                  <a:schemeClr val="dk1"/>
                </a:solidFill>
                <a:latin typeface="Century Schoolbook"/>
                <a:ea typeface="Century Schoolbook"/>
                <a:cs typeface="Century Schoolbook"/>
                <a:sym typeface="Century Schoolbook"/>
              </a:rPr>
              <a:t>R</a:t>
            </a:r>
            <a:r>
              <a:rPr b="1" i="0" lang="en-US" sz="2400" u="none">
                <a:solidFill>
                  <a:schemeClr val="dk1"/>
                </a:solidFill>
                <a:latin typeface="Century Schoolbook"/>
                <a:ea typeface="Century Schoolbook"/>
                <a:cs typeface="Century Schoolbook"/>
                <a:sym typeface="Century Schoolbook"/>
              </a:rPr>
              <a:t> from the fragments R</a:t>
            </a:r>
            <a:r>
              <a:rPr b="1" baseline="-25000" i="0" lang="en-US" sz="2400" u="none">
                <a:solidFill>
                  <a:schemeClr val="dk1"/>
                </a:solidFill>
                <a:latin typeface="Century Schoolbook"/>
                <a:ea typeface="Century Schoolbook"/>
                <a:cs typeface="Century Schoolbook"/>
                <a:sym typeface="Century Schoolbook"/>
              </a:rPr>
              <a:t>1</a:t>
            </a:r>
            <a:r>
              <a:rPr b="1" i="0" lang="en-US" sz="2400" u="none">
                <a:solidFill>
                  <a:schemeClr val="dk1"/>
                </a:solidFill>
                <a:latin typeface="Century Schoolbook"/>
                <a:ea typeface="Century Schoolbook"/>
                <a:cs typeface="Century Schoolbook"/>
                <a:sym typeface="Century Schoolbook"/>
              </a:rPr>
              <a:t>,R</a:t>
            </a:r>
            <a:r>
              <a:rPr b="1" baseline="-25000" i="0" lang="en-US" sz="2400" u="none">
                <a:solidFill>
                  <a:schemeClr val="dk1"/>
                </a:solidFill>
                <a:latin typeface="Century Schoolbook"/>
                <a:ea typeface="Century Schoolbook"/>
                <a:cs typeface="Century Schoolbook"/>
                <a:sym typeface="Century Schoolbook"/>
              </a:rPr>
              <a:t>2</a:t>
            </a:r>
            <a:r>
              <a:rPr b="1" i="0" lang="en-US" sz="2400" u="none">
                <a:solidFill>
                  <a:schemeClr val="dk1"/>
                </a:solidFill>
                <a:latin typeface="Century Schoolbook"/>
                <a:ea typeface="Century Schoolbook"/>
                <a:cs typeface="Century Schoolbook"/>
                <a:sym typeface="Century Schoolbook"/>
              </a:rPr>
              <a:t>,……</a:t>
            </a:r>
            <a:r>
              <a:rPr b="1" baseline="-25000" i="0" lang="en-US" sz="2400" u="none">
                <a:solidFill>
                  <a:schemeClr val="dk1"/>
                </a:solidFill>
                <a:latin typeface="Century Schoolbook"/>
                <a:ea typeface="Century Schoolbook"/>
                <a:cs typeface="Century Schoolbook"/>
                <a:sym typeface="Century Schoolbook"/>
              </a:rPr>
              <a:t>Rn</a:t>
            </a:r>
            <a:r>
              <a:rPr b="1" i="0" lang="en-US" sz="2400" u="none">
                <a:solidFill>
                  <a:schemeClr val="dk1"/>
                </a:solidFill>
                <a:latin typeface="Century Schoolbook"/>
                <a:ea typeface="Century Schoolbook"/>
                <a:cs typeface="Century Schoolbook"/>
                <a:sym typeface="Century Schoolbook"/>
              </a:rPr>
              <a:t>.</a:t>
            </a:r>
            <a:endParaRPr/>
          </a:p>
          <a:p>
            <a:pPr indent="-273050" lvl="0" marL="273050" marR="0" rtl="0" algn="just">
              <a:lnSpc>
                <a:spcPct val="90000"/>
              </a:lnSpc>
              <a:spcBef>
                <a:spcPts val="500"/>
              </a:spcBef>
              <a:spcAft>
                <a:spcPts val="0"/>
              </a:spcAft>
              <a:buClr>
                <a:schemeClr val="accent1"/>
              </a:buClr>
              <a:buSzPts val="2040"/>
              <a:buFont typeface="Noto Sans Symbols"/>
              <a:buChar char="⚫"/>
            </a:pPr>
            <a:r>
              <a:rPr b="1" i="0" lang="en-US" sz="2400" u="none">
                <a:solidFill>
                  <a:schemeClr val="dk1"/>
                </a:solidFill>
                <a:latin typeface="Century Schoolbook"/>
                <a:ea typeface="Century Schoolbook"/>
                <a:cs typeface="Century Schoolbook"/>
                <a:sym typeface="Century Schoolbook"/>
              </a:rPr>
              <a:t>Reconstruction for horizontal fragmentation is done by using  Union operation and in Vertical fragmentation Join operation is used for reconstruction. </a:t>
            </a:r>
            <a:r>
              <a:rPr b="1" i="0" lang="en-US" sz="2400" u="none">
                <a:solidFill>
                  <a:schemeClr val="dk1"/>
                </a:solidFill>
                <a:latin typeface="Libre Baskerville"/>
                <a:ea typeface="Libre Baskerville"/>
                <a:cs typeface="Libre Baskerville"/>
                <a:sym typeface="Libre Baskerville"/>
              </a:rPr>
              <a:t>.</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95" name="Google Shape;995;p81"/>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96" name="Google Shape;996;p81"/>
          <p:cNvSpPr txBox="1"/>
          <p:nvPr>
            <p:ph idx="1" type="body"/>
          </p:nvPr>
        </p:nvSpPr>
        <p:spPr>
          <a:xfrm>
            <a:off x="539750" y="1557337"/>
            <a:ext cx="8135937" cy="4392612"/>
          </a:xfrm>
          <a:prstGeom prst="rect">
            <a:avLst/>
          </a:prstGeom>
          <a:noFill/>
          <a:ln>
            <a:noFill/>
          </a:ln>
        </p:spPr>
        <p:txBody>
          <a:bodyPr anchorCtr="0" anchor="t" bIns="45700" lIns="91425" spcFirstLastPara="1" rIns="91425" wrap="square" tIns="45700">
            <a:normAutofit/>
          </a:bodyPr>
          <a:lstStyle/>
          <a:p>
            <a:pPr indent="-273050" lvl="0" marL="273050" marR="0" rtl="0" algn="just">
              <a:lnSpc>
                <a:spcPct val="100000"/>
              </a:lnSpc>
              <a:spcBef>
                <a:spcPts val="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Disjointness</a:t>
            </a:r>
            <a:endParaRPr b="1" i="0" sz="2400" u="none">
              <a:solidFill>
                <a:schemeClr val="dk1"/>
              </a:solidFill>
              <a:latin typeface="Century Schoolbook"/>
              <a:ea typeface="Century Schoolbook"/>
              <a:cs typeface="Century Schoolbook"/>
              <a:sym typeface="Century Schoolbook"/>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If data item </a:t>
            </a:r>
            <a:r>
              <a:rPr b="1" i="1" lang="en-US" sz="2500" u="none">
                <a:solidFill>
                  <a:schemeClr val="dk1"/>
                </a:solidFill>
                <a:latin typeface="Century Schoolbook"/>
                <a:ea typeface="Century Schoolbook"/>
                <a:cs typeface="Century Schoolbook"/>
                <a:sym typeface="Century Schoolbook"/>
              </a:rPr>
              <a:t>d</a:t>
            </a:r>
            <a:r>
              <a:rPr b="1" baseline="-25000" i="1" lang="en-US" sz="2500" u="none">
                <a:solidFill>
                  <a:schemeClr val="dk1"/>
                </a:solidFill>
                <a:latin typeface="Century Schoolbook"/>
                <a:ea typeface="Century Schoolbook"/>
                <a:cs typeface="Century Schoolbook"/>
                <a:sym typeface="Century Schoolbook"/>
              </a:rPr>
              <a:t>i</a:t>
            </a:r>
            <a:r>
              <a:rPr b="1" i="0" lang="en-US" sz="2500" u="none">
                <a:solidFill>
                  <a:schemeClr val="dk1"/>
                </a:solidFill>
                <a:latin typeface="Century Schoolbook"/>
                <a:ea typeface="Century Schoolbook"/>
                <a:cs typeface="Century Schoolbook"/>
                <a:sym typeface="Century Schoolbook"/>
              </a:rPr>
              <a:t> appears in fragment </a:t>
            </a:r>
            <a:r>
              <a:rPr b="1" i="1" lang="en-US" sz="2500" u="none">
                <a:solidFill>
                  <a:schemeClr val="dk1"/>
                </a:solidFill>
                <a:latin typeface="Century Schoolbook"/>
                <a:ea typeface="Century Schoolbook"/>
                <a:cs typeface="Century Schoolbook"/>
                <a:sym typeface="Century Schoolbook"/>
              </a:rPr>
              <a:t>R</a:t>
            </a:r>
            <a:r>
              <a:rPr b="1" baseline="-25000" i="1" lang="en-US" sz="2500" u="none">
                <a:solidFill>
                  <a:schemeClr val="dk1"/>
                </a:solidFill>
                <a:latin typeface="Century Schoolbook"/>
                <a:ea typeface="Century Schoolbook"/>
                <a:cs typeface="Century Schoolbook"/>
                <a:sym typeface="Century Schoolbook"/>
              </a:rPr>
              <a:t>i</a:t>
            </a:r>
            <a:r>
              <a:rPr b="1" i="0" lang="en-US" sz="2500" u="none">
                <a:solidFill>
                  <a:schemeClr val="dk1"/>
                </a:solidFill>
                <a:latin typeface="Century Schoolbook"/>
                <a:ea typeface="Century Schoolbook"/>
                <a:cs typeface="Century Schoolbook"/>
                <a:sym typeface="Century Schoolbook"/>
              </a:rPr>
              <a:t>, then it should not appear in any other fragment. </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Exception: vertical fragmentation, where primary key attributes must be repeated to allow reconstruction.</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For horizontal fragmentation, data item is a tuple.</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For vertical fragmentation, data item is an attribute.</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02" name="Google Shape;1002;p8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Types of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Horizontal: partitions a relation along its tuples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Vertical: partitions a relation along its attributes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Mixed/hybrid: a combination of horizontal and vertical fragmentation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pic>
        <p:nvPicPr>
          <p:cNvPr id="1003" name="Google Shape;1003;p82"/>
          <p:cNvPicPr preferRelativeResize="0"/>
          <p:nvPr/>
        </p:nvPicPr>
        <p:blipFill rotWithShape="1">
          <a:blip r:embed="rId3">
            <a:alphaModFix/>
          </a:blip>
          <a:srcRect b="0" l="0" r="0" t="0"/>
          <a:stretch/>
        </p:blipFill>
        <p:spPr>
          <a:xfrm>
            <a:off x="980500" y="3662625"/>
            <a:ext cx="7848600" cy="2819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3"/>
          <p:cNvSpPr txBox="1"/>
          <p:nvPr>
            <p:ph type="title"/>
          </p:nvPr>
        </p:nvSpPr>
        <p:spPr>
          <a:xfrm>
            <a:off x="914400" y="-3810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Fragmentation</a:t>
            </a:r>
            <a:endParaRPr/>
          </a:p>
        </p:txBody>
      </p:sp>
      <p:sp>
        <p:nvSpPr>
          <p:cNvPr id="1009" name="Google Shape;1009;p83"/>
          <p:cNvSpPr txBox="1"/>
          <p:nvPr>
            <p:ph idx="1" type="body"/>
          </p:nvPr>
        </p:nvSpPr>
        <p:spPr>
          <a:xfrm>
            <a:off x="609600" y="685800"/>
            <a:ext cx="8077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involves breaking a relation (table) into two or more pieces either horizontally (</a:t>
            </a:r>
            <a:r>
              <a:rPr b="0" i="1" lang="en-US" sz="2600" u="none">
                <a:solidFill>
                  <a:schemeClr val="dk1"/>
                </a:solidFill>
                <a:latin typeface="Libre Baskerville"/>
                <a:ea typeface="Libre Baskerville"/>
                <a:cs typeface="Libre Baskerville"/>
                <a:sym typeface="Libre Baskerville"/>
              </a:rPr>
              <a:t>Horizontal Fragmentation</a:t>
            </a:r>
            <a:r>
              <a:rPr b="0" i="0" lang="en-US" sz="2600" u="none">
                <a:solidFill>
                  <a:schemeClr val="dk1"/>
                </a:solidFill>
                <a:latin typeface="Libre Baskerville"/>
                <a:ea typeface="Libre Baskerville"/>
                <a:cs typeface="Libre Baskerville"/>
                <a:sym typeface="Libre Baskerville"/>
              </a:rPr>
              <a:t>) or vertically (</a:t>
            </a:r>
            <a:r>
              <a:rPr b="0" i="1" lang="en-US" sz="2600" u="none">
                <a:solidFill>
                  <a:schemeClr val="dk1"/>
                </a:solidFill>
                <a:latin typeface="Libre Baskerville"/>
                <a:ea typeface="Libre Baskerville"/>
                <a:cs typeface="Libre Baskerville"/>
                <a:sym typeface="Libre Baskerville"/>
              </a:rPr>
              <a:t>Vertical Fragmentation</a:t>
            </a:r>
            <a:r>
              <a:rPr b="0" i="0" lang="en-US" sz="2600" u="none">
                <a:solidFill>
                  <a:schemeClr val="dk1"/>
                </a:solidFill>
                <a:latin typeface="Libre Baskerville"/>
                <a:ea typeface="Libre Baskerville"/>
                <a:cs typeface="Libre Baskerville"/>
                <a:sym typeface="Libre Baskerville"/>
              </a:rPr>
              <a:t>) or both (</a:t>
            </a:r>
            <a:r>
              <a:rPr b="0" i="1" lang="en-US" sz="2600" u="none">
                <a:solidFill>
                  <a:schemeClr val="dk1"/>
                </a:solidFill>
                <a:latin typeface="Libre Baskerville"/>
                <a:ea typeface="Libre Baskerville"/>
                <a:cs typeface="Libre Baskerville"/>
                <a:sym typeface="Libre Baskerville"/>
              </a:rPr>
              <a:t>Hybrid</a:t>
            </a:r>
            <a:r>
              <a:rPr b="0" i="0" lang="en-US" sz="2600" u="none">
                <a:solidFill>
                  <a:schemeClr val="dk1"/>
                </a:solidFill>
                <a:latin typeface="Libre Baskerville"/>
                <a:ea typeface="Libre Baskerville"/>
                <a:cs typeface="Libre Baskerville"/>
                <a:sym typeface="Libre Baskerville"/>
              </a:rPr>
              <a:t>), mainly to improve the availability of data to the end user and end user programs.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is the task of dividing a table into a set of smaller tables.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subsets of the table are called </a:t>
            </a:r>
            <a:r>
              <a:rPr b="1" i="0" lang="en-US" sz="2600" u="none">
                <a:solidFill>
                  <a:schemeClr val="dk1"/>
                </a:solidFill>
                <a:latin typeface="Libre Baskerville"/>
                <a:ea typeface="Libre Baskerville"/>
                <a:cs typeface="Libre Baskerville"/>
                <a:sym typeface="Libre Baskerville"/>
              </a:rPr>
              <a:t>fragments</a:t>
            </a:r>
            <a:r>
              <a:rPr b="0" i="0" lang="en-US" sz="2600" u="none">
                <a:solidFill>
                  <a:schemeClr val="dk1"/>
                </a:solidFill>
                <a:latin typeface="Libre Baskerville"/>
                <a:ea typeface="Libre Baskerville"/>
                <a:cs typeface="Libre Baskerville"/>
                <a:sym typeface="Libre Baskerville"/>
              </a:rPr>
              <a:t>. Fragmentation can be of three types: </a:t>
            </a:r>
            <a:r>
              <a:rPr b="1" i="0" lang="en-US" sz="2600" u="none">
                <a:solidFill>
                  <a:schemeClr val="dk1"/>
                </a:solidFill>
                <a:latin typeface="Libre Baskerville"/>
                <a:ea typeface="Libre Baskerville"/>
                <a:cs typeface="Libre Baskerville"/>
                <a:sym typeface="Libre Baskerville"/>
              </a:rPr>
              <a:t>horizontal, vertical, and hybrid (combination of horizontal and vertical).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 can further be classified into two techniques: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primary horizontal fragmentation and derived horizontal fragmentation.</a:t>
            </a:r>
            <a:br>
              <a:rPr b="1"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nvSpPr>
        <p:spPr>
          <a:xfrm>
            <a:off x="5715000" y="1903412"/>
            <a:ext cx="30353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50" name="Google Shape;250;p30"/>
          <p:cNvGrpSpPr/>
          <p:nvPr/>
        </p:nvGrpSpPr>
        <p:grpSpPr>
          <a:xfrm>
            <a:off x="2654300" y="749300"/>
            <a:ext cx="2620962" cy="4419600"/>
            <a:chOff x="1680" y="672"/>
            <a:chExt cx="1651" cy="2784"/>
          </a:xfrm>
        </p:grpSpPr>
        <p:sp>
          <p:nvSpPr>
            <p:cNvPr id="251" name="Google Shape;251;p30"/>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2" name="Google Shape;252;p30"/>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cxnSp>
        <p:nvCxnSpPr>
          <p:cNvPr id="253" name="Google Shape;253;p30"/>
          <p:cNvCxnSpPr/>
          <p:nvPr/>
        </p:nvCxnSpPr>
        <p:spPr>
          <a:xfrm>
            <a:off x="1930400" y="2362200"/>
            <a:ext cx="3771900" cy="723900"/>
          </a:xfrm>
          <a:prstGeom prst="straightConnector1">
            <a:avLst/>
          </a:prstGeom>
          <a:noFill/>
          <a:ln cap="flat" cmpd="sng" w="9525">
            <a:solidFill>
              <a:schemeClr val="dk1"/>
            </a:solidFill>
            <a:prstDash val="solid"/>
            <a:miter lim="800000"/>
            <a:headEnd len="med" w="med" type="none"/>
            <a:tailEnd len="med" w="med" type="triangle"/>
          </a:ln>
        </p:spPr>
      </p:cxnSp>
      <p:cxnSp>
        <p:nvCxnSpPr>
          <p:cNvPr id="254" name="Google Shape;254;p30"/>
          <p:cNvCxnSpPr/>
          <p:nvPr/>
        </p:nvCxnSpPr>
        <p:spPr>
          <a:xfrm rot="10800000">
            <a:off x="1905000" y="2552700"/>
            <a:ext cx="3797300" cy="749300"/>
          </a:xfrm>
          <a:prstGeom prst="straightConnector1">
            <a:avLst/>
          </a:prstGeom>
          <a:noFill/>
          <a:ln cap="flat" cmpd="sng" w="9525">
            <a:solidFill>
              <a:schemeClr val="dk1"/>
            </a:solidFill>
            <a:prstDash val="solid"/>
            <a:miter lim="800000"/>
            <a:headEnd len="med" w="med" type="none"/>
            <a:tailEnd len="med" w="med" type="triangle"/>
          </a:ln>
        </p:spPr>
      </p:cxnSp>
      <p:sp>
        <p:nvSpPr>
          <p:cNvPr id="255" name="Google Shape;255;p30"/>
          <p:cNvSpPr txBox="1"/>
          <p:nvPr/>
        </p:nvSpPr>
        <p:spPr>
          <a:xfrm>
            <a:off x="1955800" y="20447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56" name="Google Shape;256;p30"/>
          <p:cNvSpPr txBox="1"/>
          <p:nvPr/>
        </p:nvSpPr>
        <p:spPr>
          <a:xfrm>
            <a:off x="5283200" y="32004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grpSp>
        <p:nvGrpSpPr>
          <p:cNvPr id="257" name="Google Shape;257;p30"/>
          <p:cNvGrpSpPr/>
          <p:nvPr/>
        </p:nvGrpSpPr>
        <p:grpSpPr>
          <a:xfrm>
            <a:off x="6426200" y="5651500"/>
            <a:ext cx="2527300" cy="822325"/>
            <a:chOff x="3832" y="3528"/>
            <a:chExt cx="1592" cy="518"/>
          </a:xfrm>
        </p:grpSpPr>
        <p:sp>
          <p:nvSpPr>
            <p:cNvPr id="258" name="Google Shape;258;p30"/>
            <p:cNvSpPr txBox="1"/>
            <p:nvPr/>
          </p:nvSpPr>
          <p:spPr>
            <a:xfrm>
              <a:off x="3840" y="3552"/>
              <a:ext cx="1584" cy="48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9" name="Google Shape;259;p30"/>
            <p:cNvSpPr txBox="1"/>
            <p:nvPr/>
          </p:nvSpPr>
          <p:spPr>
            <a:xfrm>
              <a:off x="3832" y="3528"/>
              <a:ext cx="1529" cy="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  Data Request</a:t>
              </a:r>
              <a:endParaRPr/>
            </a:p>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  Data Response</a:t>
              </a:r>
              <a:endParaRPr/>
            </a:p>
          </p:txBody>
        </p:sp>
      </p:grpSp>
      <p:cxnSp>
        <p:nvCxnSpPr>
          <p:cNvPr id="260" name="Google Shape;260;p30"/>
          <p:cNvCxnSpPr/>
          <p:nvPr/>
        </p:nvCxnSpPr>
        <p:spPr>
          <a:xfrm>
            <a:off x="1879600" y="609600"/>
            <a:ext cx="3835400" cy="1854200"/>
          </a:xfrm>
          <a:prstGeom prst="straightConnector1">
            <a:avLst/>
          </a:prstGeom>
          <a:noFill/>
          <a:ln cap="flat" cmpd="sng" w="9525">
            <a:solidFill>
              <a:schemeClr val="dk1"/>
            </a:solidFill>
            <a:prstDash val="solid"/>
            <a:miter lim="800000"/>
            <a:headEnd len="med" w="med" type="none"/>
            <a:tailEnd len="med" w="med" type="triangle"/>
          </a:ln>
        </p:spPr>
      </p:cxnSp>
      <p:cxnSp>
        <p:nvCxnSpPr>
          <p:cNvPr id="261" name="Google Shape;261;p30"/>
          <p:cNvCxnSpPr/>
          <p:nvPr/>
        </p:nvCxnSpPr>
        <p:spPr>
          <a:xfrm rot="10800000">
            <a:off x="1828800" y="825500"/>
            <a:ext cx="3898900" cy="1892300"/>
          </a:xfrm>
          <a:prstGeom prst="straightConnector1">
            <a:avLst/>
          </a:prstGeom>
          <a:noFill/>
          <a:ln cap="flat" cmpd="sng" w="9525">
            <a:solidFill>
              <a:schemeClr val="dk1"/>
            </a:solidFill>
            <a:prstDash val="solid"/>
            <a:miter lim="800000"/>
            <a:headEnd len="med" w="med" type="none"/>
            <a:tailEnd len="med" w="med" type="triangle"/>
          </a:ln>
        </p:spPr>
      </p:cxnSp>
      <p:sp>
        <p:nvSpPr>
          <p:cNvPr id="262" name="Google Shape;262;p30"/>
          <p:cNvSpPr txBox="1"/>
          <p:nvPr/>
        </p:nvSpPr>
        <p:spPr>
          <a:xfrm>
            <a:off x="1930400" y="3556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63" name="Google Shape;263;p30"/>
          <p:cNvSpPr txBox="1"/>
          <p:nvPr/>
        </p:nvSpPr>
        <p:spPr>
          <a:xfrm>
            <a:off x="5321300" y="25781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264" name="Google Shape;264;p30"/>
          <p:cNvSpPr txBox="1"/>
          <p:nvPr/>
        </p:nvSpPr>
        <p:spPr>
          <a:xfrm>
            <a:off x="4487862" y="203200"/>
            <a:ext cx="30765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CLIENT/SERVER</a:t>
            </a:r>
            <a:endParaRPr/>
          </a:p>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DBMS ARCHITECTURE</a:t>
            </a:r>
            <a:endParaRPr/>
          </a:p>
        </p:txBody>
      </p:sp>
      <p:grpSp>
        <p:nvGrpSpPr>
          <p:cNvPr id="265" name="Google Shape;265;p30"/>
          <p:cNvGrpSpPr/>
          <p:nvPr/>
        </p:nvGrpSpPr>
        <p:grpSpPr>
          <a:xfrm>
            <a:off x="165100" y="190500"/>
            <a:ext cx="2349500" cy="4902200"/>
            <a:chOff x="104" y="120"/>
            <a:chExt cx="1480" cy="3088"/>
          </a:xfrm>
        </p:grpSpPr>
        <p:sp>
          <p:nvSpPr>
            <p:cNvPr id="266" name="Google Shape;266;p30"/>
            <p:cNvSpPr txBox="1"/>
            <p:nvPr/>
          </p:nvSpPr>
          <p:spPr>
            <a:xfrm>
              <a:off x="104" y="120"/>
              <a:ext cx="1480" cy="3088"/>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67" name="Google Shape;267;p30"/>
            <p:cNvGrpSpPr/>
            <p:nvPr/>
          </p:nvGrpSpPr>
          <p:grpSpPr>
            <a:xfrm>
              <a:off x="193" y="159"/>
              <a:ext cx="1009" cy="930"/>
              <a:chOff x="193" y="159"/>
              <a:chExt cx="1009" cy="930"/>
            </a:xfrm>
          </p:grpSpPr>
          <p:pic>
            <p:nvPicPr>
              <p:cNvPr id="268" name="Google Shape;268;p30"/>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269" name="Google Shape;269;p30"/>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270" name="Google Shape;270;p30"/>
              <p:cNvSpPr txBox="1"/>
              <p:nvPr/>
            </p:nvSpPr>
            <p:spPr>
              <a:xfrm>
                <a:off x="406" y="260"/>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CLIENT#1</a:t>
                </a:r>
                <a:endParaRPr/>
              </a:p>
            </p:txBody>
          </p:sp>
        </p:grpSp>
        <p:grpSp>
          <p:nvGrpSpPr>
            <p:cNvPr id="271" name="Google Shape;271;p30"/>
            <p:cNvGrpSpPr/>
            <p:nvPr/>
          </p:nvGrpSpPr>
          <p:grpSpPr>
            <a:xfrm>
              <a:off x="237" y="1196"/>
              <a:ext cx="1010" cy="930"/>
              <a:chOff x="237" y="1180"/>
              <a:chExt cx="1010" cy="930"/>
            </a:xfrm>
          </p:grpSpPr>
          <p:pic>
            <p:nvPicPr>
              <p:cNvPr id="272" name="Google Shape;272;p30"/>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273" name="Google Shape;273;p30"/>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274" name="Google Shape;274;p30"/>
              <p:cNvSpPr txBox="1"/>
              <p:nvPr/>
            </p:nvSpPr>
            <p:spPr>
              <a:xfrm>
                <a:off x="457" y="1274"/>
                <a:ext cx="619"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CLIENT#2</a:t>
                </a:r>
                <a:endParaRPr/>
              </a:p>
            </p:txBody>
          </p:sp>
        </p:grpSp>
        <p:grpSp>
          <p:nvGrpSpPr>
            <p:cNvPr id="275" name="Google Shape;275;p30"/>
            <p:cNvGrpSpPr/>
            <p:nvPr/>
          </p:nvGrpSpPr>
          <p:grpSpPr>
            <a:xfrm>
              <a:off x="193" y="2225"/>
              <a:ext cx="1009" cy="930"/>
              <a:chOff x="193" y="2201"/>
              <a:chExt cx="1009" cy="930"/>
            </a:xfrm>
          </p:grpSpPr>
          <p:pic>
            <p:nvPicPr>
              <p:cNvPr id="276" name="Google Shape;276;p30"/>
              <p:cNvPicPr preferRelativeResize="0"/>
              <p:nvPr/>
            </p:nvPicPr>
            <p:blipFill rotWithShape="1">
              <a:blip r:embed="rId3">
                <a:alphaModFix/>
              </a:blip>
              <a:srcRect b="0" l="0" r="0" t="0"/>
              <a:stretch/>
            </p:blipFill>
            <p:spPr>
              <a:xfrm>
                <a:off x="377" y="2201"/>
                <a:ext cx="825" cy="682"/>
              </a:xfrm>
              <a:prstGeom prst="rect">
                <a:avLst/>
              </a:prstGeom>
              <a:noFill/>
              <a:ln>
                <a:noFill/>
              </a:ln>
            </p:spPr>
          </p:pic>
          <p:pic>
            <p:nvPicPr>
              <p:cNvPr id="277" name="Google Shape;277;p30"/>
              <p:cNvPicPr preferRelativeResize="0"/>
              <p:nvPr/>
            </p:nvPicPr>
            <p:blipFill rotWithShape="1">
              <a:blip r:embed="rId4">
                <a:alphaModFix/>
              </a:blip>
              <a:srcRect b="0" l="0" r="0" t="0"/>
              <a:stretch/>
            </p:blipFill>
            <p:spPr>
              <a:xfrm>
                <a:off x="193" y="2670"/>
                <a:ext cx="683" cy="461"/>
              </a:xfrm>
              <a:prstGeom prst="rect">
                <a:avLst/>
              </a:prstGeom>
              <a:noFill/>
              <a:ln>
                <a:noFill/>
              </a:ln>
            </p:spPr>
          </p:pic>
          <p:sp>
            <p:nvSpPr>
              <p:cNvPr id="278" name="Google Shape;278;p30"/>
              <p:cNvSpPr txBox="1"/>
              <p:nvPr/>
            </p:nvSpPr>
            <p:spPr>
              <a:xfrm>
                <a:off x="406" y="2315"/>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CLIENT#3</a:t>
                </a:r>
                <a:endParaRPr/>
              </a:p>
            </p:txBody>
          </p:sp>
        </p:grpSp>
      </p:grpSp>
      <p:sp>
        <p:nvSpPr>
          <p:cNvPr id="279" name="Google Shape;279;p30"/>
          <p:cNvSpPr txBox="1"/>
          <p:nvPr/>
        </p:nvSpPr>
        <p:spPr>
          <a:xfrm>
            <a:off x="0" y="5197475"/>
            <a:ext cx="368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PRESENTATION LOGIC</a:t>
            </a:r>
            <a:endParaRPr/>
          </a:p>
        </p:txBody>
      </p:sp>
      <p:sp>
        <p:nvSpPr>
          <p:cNvPr id="280" name="Google Shape;280;p30"/>
          <p:cNvSpPr txBox="1"/>
          <p:nvPr/>
        </p:nvSpPr>
        <p:spPr>
          <a:xfrm>
            <a:off x="0" y="5629275"/>
            <a:ext cx="27527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BUSINESS LOGIC</a:t>
            </a:r>
            <a:endParaRPr/>
          </a:p>
        </p:txBody>
      </p:sp>
      <p:sp>
        <p:nvSpPr>
          <p:cNvPr id="281" name="Google Shape;281;p30"/>
          <p:cNvSpPr txBox="1"/>
          <p:nvPr/>
        </p:nvSpPr>
        <p:spPr>
          <a:xfrm>
            <a:off x="5610225" y="4397375"/>
            <a:ext cx="21415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DATA LOGIC</a:t>
            </a:r>
            <a:endParaRPr/>
          </a:p>
        </p:txBody>
      </p:sp>
      <p:sp>
        <p:nvSpPr>
          <p:cNvPr id="282" name="Google Shape;282;p30"/>
          <p:cNvSpPr txBox="1"/>
          <p:nvPr/>
        </p:nvSpPr>
        <p:spPr>
          <a:xfrm>
            <a:off x="606425" y="6059487"/>
            <a:ext cx="17065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FAT CLIENT</a:t>
            </a:r>
            <a:endParaRPr/>
          </a:p>
        </p:txBody>
      </p:sp>
      <p:pic>
        <p:nvPicPr>
          <p:cNvPr id="283" name="Google Shape;283;p30"/>
          <p:cNvPicPr preferRelativeResize="0"/>
          <p:nvPr/>
        </p:nvPicPr>
        <p:blipFill rotWithShape="1">
          <a:blip r:embed="rId6">
            <a:alphaModFix/>
          </a:blip>
          <a:srcRect b="0" l="0" r="0" t="0"/>
          <a:stretch/>
        </p:blipFill>
        <p:spPr>
          <a:xfrm>
            <a:off x="5791200" y="1898650"/>
            <a:ext cx="1023937" cy="2406650"/>
          </a:xfrm>
          <a:prstGeom prst="rect">
            <a:avLst/>
          </a:prstGeom>
          <a:noFill/>
          <a:ln>
            <a:noFill/>
          </a:ln>
        </p:spPr>
      </p:pic>
      <p:grpSp>
        <p:nvGrpSpPr>
          <p:cNvPr id="284" name="Google Shape;284;p30"/>
          <p:cNvGrpSpPr/>
          <p:nvPr/>
        </p:nvGrpSpPr>
        <p:grpSpPr>
          <a:xfrm>
            <a:off x="7088187" y="2433637"/>
            <a:ext cx="1160462" cy="1357312"/>
            <a:chOff x="4465" y="1533"/>
            <a:chExt cx="731" cy="855"/>
          </a:xfrm>
        </p:grpSpPr>
        <p:sp>
          <p:nvSpPr>
            <p:cNvPr id="285" name="Google Shape;285;p30"/>
            <p:cNvSpPr txBox="1"/>
            <p:nvPr/>
          </p:nvSpPr>
          <p:spPr>
            <a:xfrm>
              <a:off x="4465" y="1533"/>
              <a:ext cx="705" cy="855"/>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86" name="Google Shape;286;p30"/>
            <p:cNvPicPr preferRelativeResize="0"/>
            <p:nvPr/>
          </p:nvPicPr>
          <p:blipFill rotWithShape="1">
            <a:blip r:embed="rId7">
              <a:alphaModFix/>
            </a:blip>
            <a:srcRect b="0" l="0" r="0" t="0"/>
            <a:stretch/>
          </p:blipFill>
          <p:spPr>
            <a:xfrm>
              <a:off x="4539" y="1719"/>
              <a:ext cx="614" cy="632"/>
            </a:xfrm>
            <a:prstGeom prst="rect">
              <a:avLst/>
            </a:prstGeom>
            <a:noFill/>
            <a:ln>
              <a:noFill/>
            </a:ln>
          </p:spPr>
        </p:pic>
        <p:sp>
          <p:nvSpPr>
            <p:cNvPr id="287" name="Google Shape;287;p30"/>
            <p:cNvSpPr txBox="1"/>
            <p:nvPr/>
          </p:nvSpPr>
          <p:spPr>
            <a:xfrm>
              <a:off x="4501" y="1564"/>
              <a:ext cx="695"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grpSp>
      <p:cxnSp>
        <p:nvCxnSpPr>
          <p:cNvPr id="288" name="Google Shape;288;p30"/>
          <p:cNvCxnSpPr/>
          <p:nvPr/>
        </p:nvCxnSpPr>
        <p:spPr>
          <a:xfrm>
            <a:off x="6792912" y="29638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289" name="Google Shape;289;p30"/>
          <p:cNvCxnSpPr/>
          <p:nvPr/>
        </p:nvCxnSpPr>
        <p:spPr>
          <a:xfrm rot="10800000">
            <a:off x="6792912" y="32004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290" name="Google Shape;290;p30"/>
          <p:cNvSpPr txBox="1"/>
          <p:nvPr/>
        </p:nvSpPr>
        <p:spPr>
          <a:xfrm>
            <a:off x="5702300" y="1524000"/>
            <a:ext cx="3009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a:t>
            </a:r>
            <a:endParaRPr/>
          </a:p>
        </p:txBody>
      </p:sp>
      <p:cxnSp>
        <p:nvCxnSpPr>
          <p:cNvPr id="291" name="Google Shape;291;p30"/>
          <p:cNvCxnSpPr/>
          <p:nvPr/>
        </p:nvCxnSpPr>
        <p:spPr>
          <a:xfrm flipH="1" rot="10800000">
            <a:off x="1905000" y="3784600"/>
            <a:ext cx="3810000" cy="177800"/>
          </a:xfrm>
          <a:prstGeom prst="straightConnector1">
            <a:avLst/>
          </a:prstGeom>
          <a:noFill/>
          <a:ln cap="flat" cmpd="sng" w="9525">
            <a:solidFill>
              <a:schemeClr val="dk1"/>
            </a:solidFill>
            <a:prstDash val="solid"/>
            <a:miter lim="800000"/>
            <a:headEnd len="med" w="med" type="none"/>
            <a:tailEnd len="med" w="med" type="triangle"/>
          </a:ln>
        </p:spPr>
      </p:cxnSp>
      <p:cxnSp>
        <p:nvCxnSpPr>
          <p:cNvPr id="292" name="Google Shape;292;p30"/>
          <p:cNvCxnSpPr/>
          <p:nvPr/>
        </p:nvCxnSpPr>
        <p:spPr>
          <a:xfrm flipH="1">
            <a:off x="1828800" y="3962400"/>
            <a:ext cx="3886200" cy="177800"/>
          </a:xfrm>
          <a:prstGeom prst="straightConnector1">
            <a:avLst/>
          </a:prstGeom>
          <a:noFill/>
          <a:ln cap="flat" cmpd="sng" w="9525">
            <a:solidFill>
              <a:schemeClr val="dk1"/>
            </a:solidFill>
            <a:prstDash val="solid"/>
            <a:miter lim="800000"/>
            <a:headEnd len="med" w="med" type="none"/>
            <a:tailEnd len="med" w="med" type="triangle"/>
          </a:ln>
        </p:spPr>
      </p:cxnSp>
      <p:sp>
        <p:nvSpPr>
          <p:cNvPr id="293" name="Google Shape;293;p30"/>
          <p:cNvSpPr txBox="1"/>
          <p:nvPr/>
        </p:nvSpPr>
        <p:spPr>
          <a:xfrm>
            <a:off x="1879600" y="35941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94" name="Google Shape;294;p30"/>
          <p:cNvSpPr txBox="1"/>
          <p:nvPr/>
        </p:nvSpPr>
        <p:spPr>
          <a:xfrm>
            <a:off x="5295900" y="39243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295" name="Google Shape;295;p30"/>
          <p:cNvSpPr/>
          <p:nvPr/>
        </p:nvSpPr>
        <p:spPr>
          <a:xfrm rot="5400000">
            <a:off x="5950743" y="30995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4"/>
          <p:cNvSpPr txBox="1"/>
          <p:nvPr>
            <p:ph type="title"/>
          </p:nvPr>
        </p:nvSpPr>
        <p:spPr>
          <a:xfrm>
            <a:off x="914400" y="-2286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CASE STUDY</a:t>
            </a:r>
            <a:endParaRPr/>
          </a:p>
        </p:txBody>
      </p:sp>
      <p:sp>
        <p:nvSpPr>
          <p:cNvPr id="1015" name="Google Shape;1015;p84"/>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XYZ bank, which is currently having around 1000 branches all over the country. Assume that it maintains its database at single location, say New Delhi (Head office - Central Site). Now the problem is that, all the requests generated from any part of the country can only be handled at the central site (New Delhi). The requests might be generated for withdrawal of money, balance inquiry, PIN change request, transfer of funds, POS purchase, etc., through ATM, Net Banking, POS terminals. Think about the number of transactions could be generated and the network traffic created if thousands of the bank customer uses the above said mode for daily transactions, including direct bank transactions at the bank counters. </a:t>
            </a:r>
            <a:endParaRPr/>
          </a:p>
          <a:p>
            <a:pPr indent="-273050" lvl="0" marL="273050" marR="0" rtl="0" algn="l">
              <a:lnSpc>
                <a:spcPct val="100000"/>
              </a:lnSpc>
              <a:spcBef>
                <a:spcPts val="500"/>
              </a:spcBef>
              <a:spcAft>
                <a:spcPts val="0"/>
              </a:spcAft>
              <a:buClr>
                <a:schemeClr val="accent1"/>
              </a:buClr>
              <a:buSzPts val="2210"/>
              <a:buFont typeface="Noto Sans Symbols"/>
              <a:buNone/>
            </a:pP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21" name="Google Shape;1021;p85"/>
          <p:cNvSpPr txBox="1"/>
          <p:nvPr>
            <p:ph idx="1" type="body"/>
          </p:nvPr>
        </p:nvSpPr>
        <p:spPr>
          <a:xfrm>
            <a:off x="9144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One possible solution for handling such a huge number of transactions is to have distributed database.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But, we have set of questions in front of us. They are;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How are we going to fragment a table?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How many fragments to be created?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Which strategy of fragmentation would help improving the 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Should one need to fragment all the tables in a database or only a few tables?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Where do we keep the fragments after fragmentation? (Allocation problem)</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27" name="Google Shape;1027;p8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Types of Fragmentation:</a:t>
            </a:r>
            <a:br>
              <a:rPr b="0" i="0" lang="en-US" sz="2600" u="none">
                <a:solidFill>
                  <a:schemeClr val="dk1"/>
                </a:solidFill>
                <a:latin typeface="Libre Baskerville"/>
                <a:ea typeface="Libre Baskerville"/>
                <a:cs typeface="Libre Baskerville"/>
                <a:sym typeface="Libre Baskerville"/>
              </a:rPr>
            </a:b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 The first question 'How are we going to fragment a table?' can be answered here. We have the following types of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Vertical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Hybrid Fragmentation.</a:t>
            </a: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7"/>
          <p:cNvSpPr txBox="1"/>
          <p:nvPr>
            <p:ph idx="1" type="body"/>
          </p:nvPr>
        </p:nvSpPr>
        <p:spPr>
          <a:xfrm>
            <a:off x="990600" y="228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1. Horizontal Fragmentation:</a:t>
            </a:r>
            <a:br>
              <a:rPr b="0" i="0" lang="en-US" sz="2600" u="none">
                <a:solidFill>
                  <a:schemeClr val="dk1"/>
                </a:solidFill>
                <a:latin typeface="Libre Baskerville"/>
                <a:ea typeface="Libre Baskerville"/>
                <a:cs typeface="Libre Baskerville"/>
                <a:sym typeface="Libre Baskerville"/>
              </a:rPr>
            </a:b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 relation (table) is partitioned into multiple subsets horizontally using simple conditions.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Let us take a relation of schema </a:t>
            </a:r>
            <a:r>
              <a:rPr b="1" i="1" lang="en-US" sz="2600" u="none">
                <a:solidFill>
                  <a:schemeClr val="dk1"/>
                </a:solidFill>
                <a:latin typeface="Libre Baskerville"/>
                <a:ea typeface="Libre Baskerville"/>
                <a:cs typeface="Libre Baskerville"/>
                <a:sym typeface="Libre Baskerville"/>
              </a:rPr>
              <a:t>Account(Acno, Balance, Branch_Name, Type)</a:t>
            </a:r>
            <a:r>
              <a:rPr b="0" i="0" lang="en-US" sz="2600" u="none">
                <a:solidFill>
                  <a:schemeClr val="dk1"/>
                </a:solidFill>
                <a:latin typeface="Libre Baskerville"/>
                <a:ea typeface="Libre Baskerville"/>
                <a:cs typeface="Libre Baskerville"/>
                <a:sym typeface="Libre Baskerville"/>
              </a:rPr>
              <a:t>. If the permitted values for </a:t>
            </a:r>
            <a:r>
              <a:rPr b="1" i="1" lang="en-US" sz="2600" u="none">
                <a:solidFill>
                  <a:schemeClr val="dk1"/>
                </a:solidFill>
                <a:latin typeface="Libre Baskerville"/>
                <a:ea typeface="Libre Baskerville"/>
                <a:cs typeface="Libre Baskerville"/>
                <a:sym typeface="Libre Baskerville"/>
              </a:rPr>
              <a:t>Branch_Name</a:t>
            </a:r>
            <a:r>
              <a:rPr b="0" i="0" lang="en-US" sz="2600" u="none">
                <a:solidFill>
                  <a:schemeClr val="dk1"/>
                </a:solidFill>
                <a:latin typeface="Libre Baskerville"/>
                <a:ea typeface="Libre Baskerville"/>
                <a:cs typeface="Libre Baskerville"/>
                <a:sym typeface="Libre Baskerville"/>
              </a:rPr>
              <a:t> attribute are 'New Delhi', 'Chennai', and 'Mumbai', then the following SQL query would fragment the bunch of tuples (records) satisfying a simple condition.</a:t>
            </a:r>
            <a:endParaRPr/>
          </a:p>
          <a:p>
            <a:pPr indent="-273050" lvl="0" marL="273050" marR="0" rtl="0" algn="l">
              <a:lnSpc>
                <a:spcPct val="100000"/>
              </a:lnSpc>
              <a:spcBef>
                <a:spcPts val="500"/>
              </a:spcBef>
              <a:spcAft>
                <a:spcPts val="0"/>
              </a:spcAft>
              <a:buClr>
                <a:schemeClr val="accent1"/>
              </a:buClr>
              <a:buSzPts val="2210"/>
              <a:buFont typeface="Noto Sans Symbols"/>
              <a:buChar char="⚫"/>
            </a:pP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SELECT * FROM account WHERE branch_name = 'Chennai';</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38" name="Google Shape;1038;p88"/>
          <p:cNvSpPr txBox="1"/>
          <p:nvPr>
            <p:ph idx="1" type="body"/>
          </p:nvPr>
        </p:nvSpPr>
        <p:spPr>
          <a:xfrm>
            <a:off x="914400" y="457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query would get you all the records pertaining to the 'Chennai' branch, without any changes in the schema of the table. We could get three such bunch of records if we change the branch_name value in the WHERE clause of the above query, one for 'Chennai', one for 'New Delhi', and one for 'Mumbai'.</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way of horizontally slicing the whole table into multiple subsets without altering the table structure is called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concept is usually used to keep tuples (records) at the places where they are used the most, to minimize data transfer between far locations. </a:t>
            </a: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44" name="Google Shape;1044;p89"/>
          <p:cNvSpPr txBox="1"/>
          <p:nvPr>
            <p:ph idx="1" type="body"/>
          </p:nvPr>
        </p:nvSpPr>
        <p:spPr>
          <a:xfrm>
            <a:off x="228600" y="685800"/>
            <a:ext cx="8458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 has two variants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Primary Horizontal Fragmentation (PHF)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Derived Horizontal Fragmentation (DHF)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1.1 Primary Horizontal Fragmentation (PHF)</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Primary Horizontal Fragmentation is about fragmenting a single table horizontally (row wise) using a set of simple predicates (conditions) on owner table.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on Primary relation is called PHF.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n(Fi is a minterm predicate or simple predicate).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50" name="Google Shape;1050;p9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1" lang="en-US" sz="2600" u="sng">
                <a:solidFill>
                  <a:schemeClr val="dk1"/>
                </a:solidFill>
                <a:latin typeface="Libre Baskerville"/>
                <a:ea typeface="Libre Baskerville"/>
                <a:cs typeface="Libre Baskerville"/>
                <a:sym typeface="Libre Baskerville"/>
              </a:rPr>
              <a:t>What is simple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Given a table R with set of attributes [A</a:t>
            </a:r>
            <a:r>
              <a:rPr b="0" baseline="-25000" i="0" lang="en-US" sz="2600" u="none">
                <a:solidFill>
                  <a:schemeClr val="dk1"/>
                </a:solidFill>
                <a:latin typeface="Libre Baskerville"/>
                <a:ea typeface="Libre Baskerville"/>
                <a:cs typeface="Libre Baskerville"/>
                <a:sym typeface="Libre Baskerville"/>
              </a:rPr>
              <a:t>1</a:t>
            </a:r>
            <a:r>
              <a:rPr b="0" i="0" lang="en-US" sz="2600" u="none">
                <a:solidFill>
                  <a:schemeClr val="dk1"/>
                </a:solidFill>
                <a:latin typeface="Libre Baskerville"/>
                <a:ea typeface="Libre Baskerville"/>
                <a:cs typeface="Libre Baskerville"/>
                <a:sym typeface="Libre Baskerville"/>
              </a:rPr>
              <a:t>, A</a:t>
            </a:r>
            <a:r>
              <a:rPr b="0" baseline="-25000" i="0" lang="en-US" sz="2600" u="none">
                <a:solidFill>
                  <a:schemeClr val="dk1"/>
                </a:solidFill>
                <a:latin typeface="Libre Baskerville"/>
                <a:ea typeface="Libre Baskerville"/>
                <a:cs typeface="Libre Baskerville"/>
                <a:sym typeface="Libre Baskerville"/>
              </a:rPr>
              <a:t>2</a:t>
            </a:r>
            <a:r>
              <a:rPr b="0" i="0" lang="en-US" sz="2600" u="none">
                <a:solidFill>
                  <a:schemeClr val="dk1"/>
                </a:solidFill>
                <a:latin typeface="Libre Baskerville"/>
                <a:ea typeface="Libre Baskerville"/>
                <a:cs typeface="Libre Baskerville"/>
                <a:sym typeface="Libre Baskerville"/>
              </a:rPr>
              <a:t>, …, A</a:t>
            </a:r>
            <a:r>
              <a:rPr b="0" baseline="-25000" i="0" lang="en-US" sz="2600" u="none">
                <a:solidFill>
                  <a:schemeClr val="dk1"/>
                </a:solidFill>
                <a:latin typeface="Libre Baskerville"/>
                <a:ea typeface="Libre Baskerville"/>
                <a:cs typeface="Libre Baskerville"/>
                <a:sym typeface="Libre Baskerville"/>
              </a:rPr>
              <a:t>n</a:t>
            </a:r>
            <a:r>
              <a:rPr b="0" i="0" lang="en-US" sz="2600" u="none">
                <a:solidFill>
                  <a:schemeClr val="dk1"/>
                </a:solidFill>
                <a:latin typeface="Libre Baskerville"/>
                <a:ea typeface="Libre Baskerville"/>
                <a:cs typeface="Libre Baskerville"/>
                <a:sym typeface="Libre Baskerville"/>
              </a:rPr>
              <a:t>], a simple predicate P</a:t>
            </a:r>
            <a:r>
              <a:rPr b="0" baseline="-25000" i="0"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can be expressed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P</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A</a:t>
            </a:r>
            <a:r>
              <a:rPr b="1" baseline="-25000" i="0" lang="en-US" sz="2600" u="none">
                <a:solidFill>
                  <a:schemeClr val="dk1"/>
                </a:solidFill>
                <a:latin typeface="Libre Baskerville"/>
                <a:ea typeface="Libre Baskerville"/>
                <a:cs typeface="Libre Baskerville"/>
                <a:sym typeface="Libre Baskerville"/>
              </a:rPr>
              <a:t>j</a:t>
            </a:r>
            <a:r>
              <a:rPr b="1" i="0" lang="en-US" sz="2600" u="none">
                <a:solidFill>
                  <a:schemeClr val="dk1"/>
                </a:solidFill>
                <a:latin typeface="Libre Baskerville"/>
                <a:ea typeface="Libre Baskerville"/>
                <a:cs typeface="Libre Baskerville"/>
                <a:sym typeface="Libre Baskerville"/>
              </a:rPr>
              <a:t> θ Value</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Where θ can be any of the symbols in the set {=, &lt;, &gt;, ≤, ≥, ≠}, value can be any value stored in the table for the attributed A</a:t>
            </a:r>
            <a:r>
              <a:rPr b="0" baseline="-25000" i="0"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a:t>
            </a:r>
            <a:endParaRPr/>
          </a:p>
          <a:p>
            <a:pPr indent="-143510" lvl="0" marL="273050" marR="0" rtl="0" algn="l">
              <a:spcBef>
                <a:spcPts val="575"/>
              </a:spcBef>
              <a:spcAft>
                <a:spcPts val="0"/>
              </a:spcAft>
              <a:buClr>
                <a:schemeClr val="accent1"/>
              </a:buClr>
              <a:buSzPts val="2040"/>
              <a:buFont typeface="Noto Sans Symbols"/>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56" name="Google Shape;1056;p91"/>
          <p:cNvSpPr txBox="1"/>
          <p:nvPr>
            <p:ph idx="1" type="body"/>
          </p:nvPr>
        </p:nvSpPr>
        <p:spPr>
          <a:xfrm>
            <a:off x="912812" y="231775"/>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For example, consider the following table </a:t>
            </a:r>
            <a:r>
              <a:rPr b="0" i="1" lang="en-US" sz="2600" u="none">
                <a:solidFill>
                  <a:schemeClr val="dk1"/>
                </a:solidFill>
                <a:latin typeface="Libre Baskerville"/>
                <a:ea typeface="Libre Baskerville"/>
                <a:cs typeface="Libre Baskerville"/>
                <a:sym typeface="Libre Baskerville"/>
              </a:rPr>
              <a:t>Account</a:t>
            </a: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Account:</a:t>
            </a:r>
            <a:endParaRPr/>
          </a:p>
        </p:txBody>
      </p:sp>
      <p:pic>
        <p:nvPicPr>
          <p:cNvPr id="1057" name="Google Shape;1057;p91"/>
          <p:cNvPicPr preferRelativeResize="0"/>
          <p:nvPr/>
        </p:nvPicPr>
        <p:blipFill rotWithShape="1">
          <a:blip r:embed="rId3">
            <a:alphaModFix/>
          </a:blip>
          <a:srcRect b="0" l="0" r="0" t="0"/>
          <a:stretch/>
        </p:blipFill>
        <p:spPr>
          <a:xfrm>
            <a:off x="1295400" y="1143000"/>
            <a:ext cx="5195887" cy="2819400"/>
          </a:xfrm>
          <a:prstGeom prst="rect">
            <a:avLst/>
          </a:prstGeom>
          <a:noFill/>
          <a:ln>
            <a:noFill/>
          </a:ln>
        </p:spPr>
      </p:pic>
      <p:sp>
        <p:nvSpPr>
          <p:cNvPr id="1058" name="Google Shape;1058;p91"/>
          <p:cNvSpPr txBox="1"/>
          <p:nvPr/>
        </p:nvSpPr>
        <p:spPr>
          <a:xfrm>
            <a:off x="722312" y="4652962"/>
            <a:ext cx="8153400" cy="2862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333333"/>
              </a:buClr>
              <a:buSzPts val="1800"/>
              <a:buFont typeface="Arial"/>
              <a:buNone/>
            </a:pPr>
            <a:r>
              <a:rPr b="1" i="1" lang="en-US" sz="1800" u="sng">
                <a:solidFill>
                  <a:srgbClr val="333333"/>
                </a:solidFill>
                <a:latin typeface="Arial"/>
                <a:ea typeface="Arial"/>
                <a:cs typeface="Arial"/>
                <a:sym typeface="Arial"/>
              </a:rPr>
              <a:t>What is set of simple predicates?</a:t>
            </a:r>
            <a:endParaRPr/>
          </a:p>
          <a:p>
            <a:pPr indent="0" lvl="0" marL="0" marR="0" rtl="0" algn="just">
              <a:lnSpc>
                <a:spcPct val="100000"/>
              </a:lnSpc>
              <a:spcBef>
                <a:spcPts val="0"/>
              </a:spcBef>
              <a:spcAft>
                <a:spcPts val="0"/>
              </a:spcAft>
              <a:buClr>
                <a:srgbClr val="333333"/>
              </a:buClr>
              <a:buSzPts val="1800"/>
              <a:buFont typeface="Arial"/>
              <a:buNone/>
            </a:pPr>
            <a:br>
              <a:rPr b="0" i="0" lang="en-US" sz="1800" u="none">
                <a:solidFill>
                  <a:srgbClr val="333333"/>
                </a:solidFill>
                <a:latin typeface="Arial"/>
                <a:ea typeface="Arial"/>
                <a:cs typeface="Arial"/>
                <a:sym typeface="Arial"/>
              </a:rPr>
            </a:br>
            <a:r>
              <a:rPr b="0" i="0" lang="en-US" sz="1800" u="none">
                <a:solidFill>
                  <a:srgbClr val="333333"/>
                </a:solidFill>
                <a:latin typeface="Arial"/>
                <a:ea typeface="Arial"/>
                <a:cs typeface="Arial"/>
                <a:sym typeface="Arial"/>
              </a:rPr>
              <a:t>Set of simple predicates is set of all conditions collectively required to fragment a relation into subsets. For a table R, set of simple predicate can be defined as.</a:t>
            </a:r>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 = { P</a:t>
            </a:r>
            <a:r>
              <a:rPr b="1" baseline="-25000" i="0" lang="en-US" sz="1800" u="none">
                <a:solidFill>
                  <a:schemeClr val="dk1"/>
                </a:solidFill>
                <a:latin typeface="Arial"/>
                <a:ea typeface="Arial"/>
                <a:cs typeface="Arial"/>
                <a:sym typeface="Arial"/>
              </a:rPr>
              <a:t>1</a:t>
            </a:r>
            <a:r>
              <a:rPr b="1" i="0" lang="en-US" sz="1800" u="none">
                <a:solidFill>
                  <a:schemeClr val="dk1"/>
                </a:solidFill>
                <a:latin typeface="Arial"/>
                <a:ea typeface="Arial"/>
                <a:cs typeface="Arial"/>
                <a:sym typeface="Arial"/>
              </a:rPr>
              <a:t>, P</a:t>
            </a:r>
            <a:r>
              <a:rPr b="1" baseline="-25000" i="0" lang="en-US" sz="1800" u="none">
                <a:solidFill>
                  <a:schemeClr val="dk1"/>
                </a:solidFill>
                <a:latin typeface="Arial"/>
                <a:ea typeface="Arial"/>
                <a:cs typeface="Arial"/>
                <a:sym typeface="Arial"/>
              </a:rPr>
              <a:t>2</a:t>
            </a:r>
            <a:r>
              <a:rPr b="1" i="0" lang="en-US" sz="1800" u="none">
                <a:solidFill>
                  <a:schemeClr val="dk1"/>
                </a:solidFill>
                <a:latin typeface="Arial"/>
                <a:ea typeface="Arial"/>
                <a:cs typeface="Arial"/>
                <a:sym typeface="Arial"/>
              </a:rPr>
              <a:t>, …, P</a:t>
            </a:r>
            <a:r>
              <a:rPr b="1" baseline="-25000" i="0" lang="en-US" sz="1800" u="none">
                <a:solidFill>
                  <a:schemeClr val="dk1"/>
                </a:solidFill>
                <a:latin typeface="Arial"/>
                <a:ea typeface="Arial"/>
                <a:cs typeface="Arial"/>
                <a:sym typeface="Arial"/>
              </a:rPr>
              <a:t>n</a:t>
            </a:r>
            <a:r>
              <a:rPr b="1" i="0" lang="en-US" sz="18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b="0" i="0" sz="1800" u="none">
              <a:solidFill>
                <a:srgbClr val="3333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64" name="Google Shape;1064;p92"/>
          <p:cNvSpPr txBox="1"/>
          <p:nvPr>
            <p:ph idx="1" type="body"/>
          </p:nvPr>
        </p:nvSpPr>
        <p:spPr>
          <a:xfrm>
            <a:off x="919162" y="990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Example 1</a:t>
            </a:r>
            <a:r>
              <a:rPr b="0" i="0" lang="en-US" sz="2600" u="none">
                <a:solidFill>
                  <a:schemeClr val="dk1"/>
                </a:solidFill>
                <a:latin typeface="Libre Baskerville"/>
                <a:ea typeface="Libre Baskerville"/>
                <a:cs typeface="Libre Baskerville"/>
                <a:sym typeface="Libre Baskerville"/>
              </a:rPr>
              <a:t> </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As an example, for the above table </a:t>
            </a:r>
            <a:r>
              <a:rPr b="0" i="1" lang="en-US" sz="2600" u="none">
                <a:solidFill>
                  <a:schemeClr val="dk1"/>
                </a:solidFill>
                <a:latin typeface="Libre Baskerville"/>
                <a:ea typeface="Libre Baskerville"/>
                <a:cs typeface="Libre Baskerville"/>
                <a:sym typeface="Libre Baskerville"/>
              </a:rPr>
              <a:t>Account</a:t>
            </a:r>
            <a:r>
              <a:rPr b="0" i="0" lang="en-US" sz="2600" u="none">
                <a:solidFill>
                  <a:schemeClr val="dk1"/>
                </a:solidFill>
                <a:latin typeface="Libre Baskerville"/>
                <a:ea typeface="Libre Baskerville"/>
                <a:cs typeface="Libre Baskerville"/>
                <a:sym typeface="Libre Baskerville"/>
              </a:rPr>
              <a:t>, if simple conditions are, Balance &lt; 10000, Balance ≥ 10000, then,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P1 =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Example 2</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As another example, if simple conditions are, Branch_name = ‘Chennai’, Branch_name= ‘Mumbai’, Balance &lt; 10000, Balance ≥ 10000, then,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P2 = { Branch_name = ‘Chennai’, Branch_name= ‘Mumbai’,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070" name="Google Shape;1070;p93"/>
          <p:cNvPicPr preferRelativeResize="0"/>
          <p:nvPr>
            <p:ph idx="1" type="body"/>
          </p:nvPr>
        </p:nvPicPr>
        <p:blipFill rotWithShape="1">
          <a:blip r:embed="rId3">
            <a:alphaModFix/>
          </a:blip>
          <a:srcRect b="0" l="0" r="0" t="0"/>
          <a:stretch/>
        </p:blipFill>
        <p:spPr>
          <a:xfrm>
            <a:off x="1143000" y="2038350"/>
            <a:ext cx="6100762"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nvSpPr>
        <p:spPr>
          <a:xfrm>
            <a:off x="165100" y="190500"/>
            <a:ext cx="2108200" cy="4902200"/>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31"/>
          <p:cNvSpPr txBox="1"/>
          <p:nvPr/>
        </p:nvSpPr>
        <p:spPr>
          <a:xfrm>
            <a:off x="5715000" y="1903412"/>
            <a:ext cx="30353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03" name="Google Shape;303;p31"/>
          <p:cNvPicPr preferRelativeResize="0"/>
          <p:nvPr/>
        </p:nvPicPr>
        <p:blipFill rotWithShape="1">
          <a:blip r:embed="rId3">
            <a:alphaModFix/>
          </a:blip>
          <a:srcRect b="0" l="0" r="0" t="0"/>
          <a:stretch/>
        </p:blipFill>
        <p:spPr>
          <a:xfrm>
            <a:off x="6210300" y="1898650"/>
            <a:ext cx="1023937" cy="2406650"/>
          </a:xfrm>
          <a:prstGeom prst="rect">
            <a:avLst/>
          </a:prstGeom>
          <a:noFill/>
          <a:ln>
            <a:noFill/>
          </a:ln>
        </p:spPr>
      </p:pic>
      <p:sp>
        <p:nvSpPr>
          <p:cNvPr id="304" name="Google Shape;304;p31"/>
          <p:cNvSpPr txBox="1"/>
          <p:nvPr/>
        </p:nvSpPr>
        <p:spPr>
          <a:xfrm>
            <a:off x="7507287" y="24336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05" name="Google Shape;305;p31"/>
          <p:cNvPicPr preferRelativeResize="0"/>
          <p:nvPr/>
        </p:nvPicPr>
        <p:blipFill rotWithShape="1">
          <a:blip r:embed="rId4">
            <a:alphaModFix/>
          </a:blip>
          <a:srcRect b="0" l="0" r="0" t="0"/>
          <a:stretch/>
        </p:blipFill>
        <p:spPr>
          <a:xfrm>
            <a:off x="7624762" y="2728912"/>
            <a:ext cx="974725" cy="1003300"/>
          </a:xfrm>
          <a:prstGeom prst="rect">
            <a:avLst/>
          </a:prstGeom>
          <a:noFill/>
          <a:ln>
            <a:noFill/>
          </a:ln>
        </p:spPr>
      </p:pic>
      <p:sp>
        <p:nvSpPr>
          <p:cNvPr id="306" name="Google Shape;306;p31"/>
          <p:cNvSpPr txBox="1"/>
          <p:nvPr/>
        </p:nvSpPr>
        <p:spPr>
          <a:xfrm>
            <a:off x="7564437" y="24828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307" name="Google Shape;307;p31"/>
          <p:cNvCxnSpPr/>
          <p:nvPr/>
        </p:nvCxnSpPr>
        <p:spPr>
          <a:xfrm>
            <a:off x="7212012" y="29638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08" name="Google Shape;308;p31"/>
          <p:cNvCxnSpPr/>
          <p:nvPr/>
        </p:nvCxnSpPr>
        <p:spPr>
          <a:xfrm rot="10800000">
            <a:off x="7212012" y="32004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309" name="Google Shape;309;p31"/>
          <p:cNvSpPr txBox="1"/>
          <p:nvPr/>
        </p:nvSpPr>
        <p:spPr>
          <a:xfrm>
            <a:off x="5702300" y="1524000"/>
            <a:ext cx="3009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a:t>
            </a:r>
            <a:endParaRPr/>
          </a:p>
        </p:txBody>
      </p:sp>
      <p:sp>
        <p:nvSpPr>
          <p:cNvPr id="310" name="Google Shape;310;p31"/>
          <p:cNvSpPr/>
          <p:nvPr/>
        </p:nvSpPr>
        <p:spPr>
          <a:xfrm rot="5400000">
            <a:off x="6357143" y="31122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grpSp>
        <p:nvGrpSpPr>
          <p:cNvPr id="311" name="Google Shape;311;p31"/>
          <p:cNvGrpSpPr/>
          <p:nvPr/>
        </p:nvGrpSpPr>
        <p:grpSpPr>
          <a:xfrm>
            <a:off x="2654300" y="749300"/>
            <a:ext cx="2620962" cy="4419600"/>
            <a:chOff x="1680" y="672"/>
            <a:chExt cx="1651" cy="2784"/>
          </a:xfrm>
        </p:grpSpPr>
        <p:sp>
          <p:nvSpPr>
            <p:cNvPr id="312" name="Google Shape;312;p31"/>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31"/>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cxnSp>
        <p:nvCxnSpPr>
          <p:cNvPr id="314" name="Google Shape;314;p31"/>
          <p:cNvCxnSpPr/>
          <p:nvPr/>
        </p:nvCxnSpPr>
        <p:spPr>
          <a:xfrm>
            <a:off x="1930400" y="2362200"/>
            <a:ext cx="3771900" cy="723900"/>
          </a:xfrm>
          <a:prstGeom prst="straightConnector1">
            <a:avLst/>
          </a:prstGeom>
          <a:noFill/>
          <a:ln cap="flat" cmpd="sng" w="9525">
            <a:solidFill>
              <a:schemeClr val="dk1"/>
            </a:solidFill>
            <a:prstDash val="solid"/>
            <a:miter lim="800000"/>
            <a:headEnd len="med" w="med" type="none"/>
            <a:tailEnd len="med" w="med" type="triangle"/>
          </a:ln>
        </p:spPr>
      </p:cxnSp>
      <p:cxnSp>
        <p:nvCxnSpPr>
          <p:cNvPr id="315" name="Google Shape;315;p31"/>
          <p:cNvCxnSpPr/>
          <p:nvPr/>
        </p:nvCxnSpPr>
        <p:spPr>
          <a:xfrm rot="10800000">
            <a:off x="1905000" y="2552700"/>
            <a:ext cx="3797300" cy="749300"/>
          </a:xfrm>
          <a:prstGeom prst="straightConnector1">
            <a:avLst/>
          </a:prstGeom>
          <a:noFill/>
          <a:ln cap="flat" cmpd="sng" w="9525">
            <a:solidFill>
              <a:schemeClr val="dk1"/>
            </a:solidFill>
            <a:prstDash val="solid"/>
            <a:miter lim="800000"/>
            <a:headEnd len="med" w="med" type="none"/>
            <a:tailEnd len="med" w="med" type="triangle"/>
          </a:ln>
        </p:spPr>
      </p:cxnSp>
      <p:sp>
        <p:nvSpPr>
          <p:cNvPr id="316" name="Google Shape;316;p31"/>
          <p:cNvSpPr txBox="1"/>
          <p:nvPr/>
        </p:nvSpPr>
        <p:spPr>
          <a:xfrm>
            <a:off x="1955800" y="20447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17" name="Google Shape;317;p31"/>
          <p:cNvSpPr txBox="1"/>
          <p:nvPr/>
        </p:nvSpPr>
        <p:spPr>
          <a:xfrm>
            <a:off x="5283200" y="32004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cxnSp>
        <p:nvCxnSpPr>
          <p:cNvPr id="318" name="Google Shape;318;p31"/>
          <p:cNvCxnSpPr/>
          <p:nvPr/>
        </p:nvCxnSpPr>
        <p:spPr>
          <a:xfrm flipH="1" rot="10800000">
            <a:off x="1905000" y="3784600"/>
            <a:ext cx="3810000" cy="177800"/>
          </a:xfrm>
          <a:prstGeom prst="straightConnector1">
            <a:avLst/>
          </a:prstGeom>
          <a:noFill/>
          <a:ln cap="flat" cmpd="sng" w="9525">
            <a:solidFill>
              <a:schemeClr val="dk1"/>
            </a:solidFill>
            <a:prstDash val="solid"/>
            <a:miter lim="800000"/>
            <a:headEnd len="med" w="med" type="none"/>
            <a:tailEnd len="med" w="med" type="triangle"/>
          </a:ln>
        </p:spPr>
      </p:cxnSp>
      <p:cxnSp>
        <p:nvCxnSpPr>
          <p:cNvPr id="319" name="Google Shape;319;p31"/>
          <p:cNvCxnSpPr/>
          <p:nvPr/>
        </p:nvCxnSpPr>
        <p:spPr>
          <a:xfrm flipH="1">
            <a:off x="1828800" y="3962400"/>
            <a:ext cx="3886200" cy="177800"/>
          </a:xfrm>
          <a:prstGeom prst="straightConnector1">
            <a:avLst/>
          </a:prstGeom>
          <a:noFill/>
          <a:ln cap="flat" cmpd="sng" w="9525">
            <a:solidFill>
              <a:schemeClr val="dk1"/>
            </a:solidFill>
            <a:prstDash val="solid"/>
            <a:miter lim="800000"/>
            <a:headEnd len="med" w="med" type="none"/>
            <a:tailEnd len="med" w="med" type="triangle"/>
          </a:ln>
        </p:spPr>
      </p:cxnSp>
      <p:sp>
        <p:nvSpPr>
          <p:cNvPr id="320" name="Google Shape;320;p31"/>
          <p:cNvSpPr txBox="1"/>
          <p:nvPr/>
        </p:nvSpPr>
        <p:spPr>
          <a:xfrm>
            <a:off x="1879600" y="35941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21" name="Google Shape;321;p31"/>
          <p:cNvSpPr txBox="1"/>
          <p:nvPr/>
        </p:nvSpPr>
        <p:spPr>
          <a:xfrm>
            <a:off x="5295900" y="39243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grpSp>
        <p:nvGrpSpPr>
          <p:cNvPr id="322" name="Google Shape;322;p31"/>
          <p:cNvGrpSpPr/>
          <p:nvPr/>
        </p:nvGrpSpPr>
        <p:grpSpPr>
          <a:xfrm>
            <a:off x="6426200" y="5651500"/>
            <a:ext cx="2527300" cy="822325"/>
            <a:chOff x="3832" y="3528"/>
            <a:chExt cx="1592" cy="518"/>
          </a:xfrm>
        </p:grpSpPr>
        <p:sp>
          <p:nvSpPr>
            <p:cNvPr id="323" name="Google Shape;323;p31"/>
            <p:cNvSpPr txBox="1"/>
            <p:nvPr/>
          </p:nvSpPr>
          <p:spPr>
            <a:xfrm>
              <a:off x="3840" y="3552"/>
              <a:ext cx="1584" cy="48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4" name="Google Shape;324;p31"/>
            <p:cNvSpPr txBox="1"/>
            <p:nvPr/>
          </p:nvSpPr>
          <p:spPr>
            <a:xfrm>
              <a:off x="3832" y="3528"/>
              <a:ext cx="1529" cy="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  Data Request</a:t>
              </a:r>
              <a:endParaRPr/>
            </a:p>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  Data Response</a:t>
              </a:r>
              <a:endParaRPr/>
            </a:p>
          </p:txBody>
        </p:sp>
      </p:grpSp>
      <p:cxnSp>
        <p:nvCxnSpPr>
          <p:cNvPr id="325" name="Google Shape;325;p31"/>
          <p:cNvCxnSpPr/>
          <p:nvPr/>
        </p:nvCxnSpPr>
        <p:spPr>
          <a:xfrm>
            <a:off x="1879600" y="609600"/>
            <a:ext cx="3835400" cy="1854200"/>
          </a:xfrm>
          <a:prstGeom prst="straightConnector1">
            <a:avLst/>
          </a:prstGeom>
          <a:noFill/>
          <a:ln cap="flat" cmpd="sng" w="9525">
            <a:solidFill>
              <a:schemeClr val="dk1"/>
            </a:solidFill>
            <a:prstDash val="solid"/>
            <a:miter lim="800000"/>
            <a:headEnd len="med" w="med" type="none"/>
            <a:tailEnd len="med" w="med" type="triangle"/>
          </a:ln>
        </p:spPr>
      </p:cxnSp>
      <p:cxnSp>
        <p:nvCxnSpPr>
          <p:cNvPr id="326" name="Google Shape;326;p31"/>
          <p:cNvCxnSpPr/>
          <p:nvPr/>
        </p:nvCxnSpPr>
        <p:spPr>
          <a:xfrm rot="10800000">
            <a:off x="1828800" y="825500"/>
            <a:ext cx="3898900" cy="1892300"/>
          </a:xfrm>
          <a:prstGeom prst="straightConnector1">
            <a:avLst/>
          </a:prstGeom>
          <a:noFill/>
          <a:ln cap="flat" cmpd="sng" w="9525">
            <a:solidFill>
              <a:schemeClr val="dk1"/>
            </a:solidFill>
            <a:prstDash val="solid"/>
            <a:miter lim="800000"/>
            <a:headEnd len="med" w="med" type="none"/>
            <a:tailEnd len="med" w="med" type="triangle"/>
          </a:ln>
        </p:spPr>
      </p:cxnSp>
      <p:sp>
        <p:nvSpPr>
          <p:cNvPr id="327" name="Google Shape;327;p31"/>
          <p:cNvSpPr txBox="1"/>
          <p:nvPr/>
        </p:nvSpPr>
        <p:spPr>
          <a:xfrm>
            <a:off x="1930400" y="3556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28" name="Google Shape;328;p31"/>
          <p:cNvSpPr txBox="1"/>
          <p:nvPr/>
        </p:nvSpPr>
        <p:spPr>
          <a:xfrm>
            <a:off x="5321300" y="25781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329" name="Google Shape;329;p31"/>
          <p:cNvSpPr txBox="1"/>
          <p:nvPr/>
        </p:nvSpPr>
        <p:spPr>
          <a:xfrm>
            <a:off x="4487862" y="203200"/>
            <a:ext cx="30765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CLIENT/SERVER</a:t>
            </a:r>
            <a:endParaRPr/>
          </a:p>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DBMS ARCHITECTURE</a:t>
            </a:r>
            <a:endParaRPr/>
          </a:p>
        </p:txBody>
      </p:sp>
      <p:grpSp>
        <p:nvGrpSpPr>
          <p:cNvPr id="330" name="Google Shape;330;p31"/>
          <p:cNvGrpSpPr/>
          <p:nvPr/>
        </p:nvGrpSpPr>
        <p:grpSpPr>
          <a:xfrm>
            <a:off x="306387" y="252412"/>
            <a:ext cx="1601787" cy="1476375"/>
            <a:chOff x="193" y="159"/>
            <a:chExt cx="1009" cy="930"/>
          </a:xfrm>
        </p:grpSpPr>
        <p:pic>
          <p:nvPicPr>
            <p:cNvPr id="331" name="Google Shape;331;p31"/>
            <p:cNvPicPr preferRelativeResize="0"/>
            <p:nvPr/>
          </p:nvPicPr>
          <p:blipFill rotWithShape="1">
            <a:blip r:embed="rId5">
              <a:alphaModFix/>
            </a:blip>
            <a:srcRect b="0" l="0" r="0" t="0"/>
            <a:stretch/>
          </p:blipFill>
          <p:spPr>
            <a:xfrm>
              <a:off x="377" y="159"/>
              <a:ext cx="825" cy="682"/>
            </a:xfrm>
            <a:prstGeom prst="rect">
              <a:avLst/>
            </a:prstGeom>
            <a:noFill/>
            <a:ln>
              <a:noFill/>
            </a:ln>
          </p:spPr>
        </p:pic>
        <p:pic>
          <p:nvPicPr>
            <p:cNvPr id="332" name="Google Shape;332;p31"/>
            <p:cNvPicPr preferRelativeResize="0"/>
            <p:nvPr/>
          </p:nvPicPr>
          <p:blipFill rotWithShape="1">
            <a:blip r:embed="rId6">
              <a:alphaModFix/>
            </a:blip>
            <a:srcRect b="0" l="0" r="0" t="0"/>
            <a:stretch/>
          </p:blipFill>
          <p:spPr>
            <a:xfrm>
              <a:off x="193" y="628"/>
              <a:ext cx="683" cy="461"/>
            </a:xfrm>
            <a:prstGeom prst="rect">
              <a:avLst/>
            </a:prstGeom>
            <a:noFill/>
            <a:ln>
              <a:noFill/>
            </a:ln>
          </p:spPr>
        </p:pic>
        <p:sp>
          <p:nvSpPr>
            <p:cNvPr id="333" name="Google Shape;333;p31"/>
            <p:cNvSpPr txBox="1"/>
            <p:nvPr/>
          </p:nvSpPr>
          <p:spPr>
            <a:xfrm>
              <a:off x="406" y="260"/>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CLIENT#1</a:t>
              </a:r>
              <a:endParaRPr/>
            </a:p>
          </p:txBody>
        </p:sp>
      </p:grpSp>
      <p:grpSp>
        <p:nvGrpSpPr>
          <p:cNvPr id="334" name="Google Shape;334;p31"/>
          <p:cNvGrpSpPr/>
          <p:nvPr/>
        </p:nvGrpSpPr>
        <p:grpSpPr>
          <a:xfrm>
            <a:off x="376237" y="1898650"/>
            <a:ext cx="1603375" cy="1476375"/>
            <a:chOff x="237" y="1180"/>
            <a:chExt cx="1010" cy="930"/>
          </a:xfrm>
        </p:grpSpPr>
        <p:pic>
          <p:nvPicPr>
            <p:cNvPr id="335" name="Google Shape;335;p31"/>
            <p:cNvPicPr preferRelativeResize="0"/>
            <p:nvPr/>
          </p:nvPicPr>
          <p:blipFill rotWithShape="1">
            <a:blip r:embed="rId7">
              <a:alphaModFix/>
            </a:blip>
            <a:srcRect b="0" l="0" r="0" t="0"/>
            <a:stretch/>
          </p:blipFill>
          <p:spPr>
            <a:xfrm>
              <a:off x="421" y="1180"/>
              <a:ext cx="826" cy="682"/>
            </a:xfrm>
            <a:prstGeom prst="rect">
              <a:avLst/>
            </a:prstGeom>
            <a:noFill/>
            <a:ln>
              <a:noFill/>
            </a:ln>
          </p:spPr>
        </p:pic>
        <p:pic>
          <p:nvPicPr>
            <p:cNvPr id="336" name="Google Shape;336;p31"/>
            <p:cNvPicPr preferRelativeResize="0"/>
            <p:nvPr/>
          </p:nvPicPr>
          <p:blipFill rotWithShape="1">
            <a:blip r:embed="rId6">
              <a:alphaModFix/>
            </a:blip>
            <a:srcRect b="0" l="0" r="0" t="0"/>
            <a:stretch/>
          </p:blipFill>
          <p:spPr>
            <a:xfrm>
              <a:off x="237" y="1649"/>
              <a:ext cx="683" cy="461"/>
            </a:xfrm>
            <a:prstGeom prst="rect">
              <a:avLst/>
            </a:prstGeom>
            <a:noFill/>
            <a:ln>
              <a:noFill/>
            </a:ln>
          </p:spPr>
        </p:pic>
        <p:sp>
          <p:nvSpPr>
            <p:cNvPr id="337" name="Google Shape;337;p31"/>
            <p:cNvSpPr txBox="1"/>
            <p:nvPr/>
          </p:nvSpPr>
          <p:spPr>
            <a:xfrm>
              <a:off x="457" y="1274"/>
              <a:ext cx="619"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CLIENT#2</a:t>
              </a:r>
              <a:endParaRPr/>
            </a:p>
          </p:txBody>
        </p:sp>
      </p:grpSp>
      <p:grpSp>
        <p:nvGrpSpPr>
          <p:cNvPr id="338" name="Google Shape;338;p31"/>
          <p:cNvGrpSpPr/>
          <p:nvPr/>
        </p:nvGrpSpPr>
        <p:grpSpPr>
          <a:xfrm>
            <a:off x="306387" y="3532187"/>
            <a:ext cx="1601787" cy="1476375"/>
            <a:chOff x="193" y="2201"/>
            <a:chExt cx="1009" cy="930"/>
          </a:xfrm>
        </p:grpSpPr>
        <p:pic>
          <p:nvPicPr>
            <p:cNvPr id="339" name="Google Shape;339;p31"/>
            <p:cNvPicPr preferRelativeResize="0"/>
            <p:nvPr/>
          </p:nvPicPr>
          <p:blipFill rotWithShape="1">
            <a:blip r:embed="rId5">
              <a:alphaModFix/>
            </a:blip>
            <a:srcRect b="0" l="0" r="0" t="0"/>
            <a:stretch/>
          </p:blipFill>
          <p:spPr>
            <a:xfrm>
              <a:off x="377" y="2201"/>
              <a:ext cx="825" cy="682"/>
            </a:xfrm>
            <a:prstGeom prst="rect">
              <a:avLst/>
            </a:prstGeom>
            <a:noFill/>
            <a:ln>
              <a:noFill/>
            </a:ln>
          </p:spPr>
        </p:pic>
        <p:pic>
          <p:nvPicPr>
            <p:cNvPr id="340" name="Google Shape;340;p31"/>
            <p:cNvPicPr preferRelativeResize="0"/>
            <p:nvPr/>
          </p:nvPicPr>
          <p:blipFill rotWithShape="1">
            <a:blip r:embed="rId6">
              <a:alphaModFix/>
            </a:blip>
            <a:srcRect b="0" l="0" r="0" t="0"/>
            <a:stretch/>
          </p:blipFill>
          <p:spPr>
            <a:xfrm>
              <a:off x="193" y="2670"/>
              <a:ext cx="683" cy="461"/>
            </a:xfrm>
            <a:prstGeom prst="rect">
              <a:avLst/>
            </a:prstGeom>
            <a:noFill/>
            <a:ln>
              <a:noFill/>
            </a:ln>
          </p:spPr>
        </p:pic>
        <p:sp>
          <p:nvSpPr>
            <p:cNvPr id="341" name="Google Shape;341;p31"/>
            <p:cNvSpPr txBox="1"/>
            <p:nvPr/>
          </p:nvSpPr>
          <p:spPr>
            <a:xfrm>
              <a:off x="406" y="2315"/>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CLIENT#3</a:t>
              </a:r>
              <a:endParaRPr/>
            </a:p>
          </p:txBody>
        </p:sp>
      </p:grpSp>
      <p:sp>
        <p:nvSpPr>
          <p:cNvPr id="342" name="Google Shape;342;p31"/>
          <p:cNvSpPr txBox="1"/>
          <p:nvPr/>
        </p:nvSpPr>
        <p:spPr>
          <a:xfrm>
            <a:off x="0" y="5197475"/>
            <a:ext cx="368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PRESENTATION LOGIC</a:t>
            </a:r>
            <a:endParaRPr/>
          </a:p>
        </p:txBody>
      </p:sp>
      <p:sp>
        <p:nvSpPr>
          <p:cNvPr id="343" name="Google Shape;343;p31"/>
          <p:cNvSpPr txBox="1"/>
          <p:nvPr/>
        </p:nvSpPr>
        <p:spPr>
          <a:xfrm>
            <a:off x="5613400" y="4359275"/>
            <a:ext cx="27527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BUSINESS LOGIC</a:t>
            </a:r>
            <a:endParaRPr/>
          </a:p>
        </p:txBody>
      </p:sp>
      <p:sp>
        <p:nvSpPr>
          <p:cNvPr id="344" name="Google Shape;344;p31"/>
          <p:cNvSpPr txBox="1"/>
          <p:nvPr/>
        </p:nvSpPr>
        <p:spPr>
          <a:xfrm>
            <a:off x="5622925" y="4740275"/>
            <a:ext cx="21415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DATA LOGIC</a:t>
            </a:r>
            <a:endParaRPr/>
          </a:p>
        </p:txBody>
      </p:sp>
      <p:sp>
        <p:nvSpPr>
          <p:cNvPr id="345" name="Google Shape;345;p31"/>
          <p:cNvSpPr txBox="1"/>
          <p:nvPr/>
        </p:nvSpPr>
        <p:spPr>
          <a:xfrm>
            <a:off x="533400" y="5651500"/>
            <a:ext cx="20415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(THIN CLIENT)</a:t>
            </a:r>
            <a:endParaRPr/>
          </a:p>
        </p:txBody>
      </p:sp>
      <p:sp>
        <p:nvSpPr>
          <p:cNvPr id="346" name="Google Shape;346;p31"/>
          <p:cNvSpPr txBox="1"/>
          <p:nvPr/>
        </p:nvSpPr>
        <p:spPr>
          <a:xfrm rot="5340000">
            <a:off x="5279231" y="2950368"/>
            <a:ext cx="1447800"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PL/SQL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76" name="Google Shape;1076;p9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1" lang="en-US" sz="2600" u="sng">
                <a:solidFill>
                  <a:schemeClr val="dk1"/>
                </a:solidFill>
                <a:latin typeface="Libre Baskerville"/>
                <a:ea typeface="Libre Baskerville"/>
                <a:cs typeface="Libre Baskerville"/>
                <a:sym typeface="Libre Baskerville"/>
              </a:rPr>
              <a:t>What is Min-term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we fragment any relation horizontally, we use single condition, or set of simple predicates to filter the data.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Given a relation R and set of simple predicates, we can fragment a relation horizontally as follows (relational algebra expression);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Simple predicates represented in conjunctive normal form,  called as Min-term predicate which can be written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Min-term predicate, M</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=P</a:t>
            </a:r>
            <a:r>
              <a:rPr b="1" baseline="-25000" i="0" lang="en-US" sz="2600" u="none">
                <a:solidFill>
                  <a:schemeClr val="dk1"/>
                </a:solidFill>
                <a:latin typeface="Libre Baskerville"/>
                <a:ea typeface="Libre Baskerville"/>
                <a:cs typeface="Libre Baskerville"/>
                <a:sym typeface="Libre Baskerville"/>
              </a:rPr>
              <a:t>1</a:t>
            </a:r>
            <a:r>
              <a:rPr b="1" i="0" lang="en-US" sz="2600" u="none">
                <a:solidFill>
                  <a:schemeClr val="dk1"/>
                </a:solidFill>
                <a:latin typeface="Libre Baskerville"/>
                <a:ea typeface="Libre Baskerville"/>
                <a:cs typeface="Libre Baskerville"/>
                <a:sym typeface="Libre Baskerville"/>
              </a:rPr>
              <a:t> Λ P</a:t>
            </a:r>
            <a:r>
              <a:rPr b="1" baseline="-25000" i="0" lang="en-US" sz="2600" u="none">
                <a:solidFill>
                  <a:schemeClr val="dk1"/>
                </a:solidFill>
                <a:latin typeface="Libre Baskerville"/>
                <a:ea typeface="Libre Baskerville"/>
                <a:cs typeface="Libre Baskerville"/>
                <a:sym typeface="Libre Baskerville"/>
              </a:rPr>
              <a:t>2</a:t>
            </a:r>
            <a:r>
              <a:rPr b="1" i="0" lang="en-US" sz="2600" u="none">
                <a:solidFill>
                  <a:schemeClr val="dk1"/>
                </a:solidFill>
                <a:latin typeface="Libre Baskerville"/>
                <a:ea typeface="Libre Baskerville"/>
                <a:cs typeface="Libre Baskerville"/>
                <a:sym typeface="Libre Baskerville"/>
              </a:rPr>
              <a:t> Λ P</a:t>
            </a:r>
            <a:r>
              <a:rPr b="1" baseline="-25000" i="0" lang="en-US" sz="2600" u="none">
                <a:solidFill>
                  <a:schemeClr val="dk1"/>
                </a:solidFill>
                <a:latin typeface="Libre Baskerville"/>
                <a:ea typeface="Libre Baskerville"/>
                <a:cs typeface="Libre Baskerville"/>
                <a:sym typeface="Libre Baskerville"/>
              </a:rPr>
              <a:t>3</a:t>
            </a:r>
            <a:r>
              <a:rPr b="1" i="0" lang="en-US" sz="2600" u="none">
                <a:solidFill>
                  <a:schemeClr val="dk1"/>
                </a:solidFill>
                <a:latin typeface="Libre Baskerville"/>
                <a:ea typeface="Libre Baskerville"/>
                <a:cs typeface="Libre Baskerville"/>
                <a:sym typeface="Libre Baskerville"/>
              </a:rPr>
              <a:t> Λ … Λ P</a:t>
            </a:r>
            <a:r>
              <a:rPr b="1" baseline="-25000" i="0" lang="en-US" sz="2600" u="none">
                <a:solidFill>
                  <a:schemeClr val="dk1"/>
                </a:solidFill>
                <a:latin typeface="Libre Baskerville"/>
                <a:ea typeface="Libre Baskerville"/>
                <a:cs typeface="Libre Baskerville"/>
                <a:sym typeface="Libre Baskerville"/>
              </a:rPr>
              <a:t>n</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082" name="Google Shape;1082;p95"/>
          <p:cNvPicPr preferRelativeResize="0"/>
          <p:nvPr>
            <p:ph idx="1" type="body"/>
          </p:nvPr>
        </p:nvPicPr>
        <p:blipFill rotWithShape="1">
          <a:blip r:embed="rId3">
            <a:alphaModFix/>
          </a:blip>
          <a:srcRect b="0" l="0" r="0" t="0"/>
          <a:stretch/>
        </p:blipFill>
        <p:spPr>
          <a:xfrm>
            <a:off x="1371600" y="1981200"/>
            <a:ext cx="5867400" cy="2971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88" name="Google Shape;1088;p96"/>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 = { Branch_name = ‘Chennai’, Branch_name= ‘Mumbai’,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{Branch_name = ‘Chennai’ Λ Balance &lt; 10000, Branch_name = ‘Chennai’ Λ Balance ≥ 10000, Branch_name = ‘Mumbai’ Λ Balance &lt; 10000,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Branch_name = ‘Mumbai’ Λ Balance ≥ 10000,}</a:t>
            </a:r>
            <a:br>
              <a:rPr b="1" i="0" lang="en-US" sz="2600" u="none">
                <a:solidFill>
                  <a:schemeClr val="dk1"/>
                </a:solidFill>
                <a:latin typeface="Libre Baskerville"/>
                <a:ea typeface="Libre Baskerville"/>
                <a:cs typeface="Libre Baskerville"/>
                <a:sym typeface="Libre Baskerville"/>
              </a:rPr>
            </a:br>
            <a:r>
              <a:rPr b="1" i="0" lang="en-US" sz="2600" u="none">
                <a:solidFill>
                  <a:schemeClr val="dk1"/>
                </a:solidFill>
                <a:latin typeface="Libre Baskerville"/>
                <a:ea typeface="Libre Baskerville"/>
                <a:cs typeface="Libre Baskerville"/>
                <a:sym typeface="Libre Baskerville"/>
              </a:rPr>
              <a:t>R1= σ </a:t>
            </a:r>
            <a:r>
              <a:rPr b="1" baseline="-25000" i="0" lang="en-US" sz="2600" u="none">
                <a:solidFill>
                  <a:schemeClr val="dk1"/>
                </a:solidFill>
                <a:latin typeface="Libre Baskerville"/>
                <a:ea typeface="Libre Baskerville"/>
                <a:cs typeface="Libre Baskerville"/>
                <a:sym typeface="Libre Baskerville"/>
              </a:rPr>
              <a:t>Branch_name = ‘Chennai’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R2= σ </a:t>
            </a:r>
            <a:r>
              <a:rPr b="1" baseline="-25000" i="0" lang="en-US" sz="2600" u="none">
                <a:solidFill>
                  <a:schemeClr val="dk1"/>
                </a:solidFill>
                <a:latin typeface="Libre Baskerville"/>
                <a:ea typeface="Libre Baskerville"/>
                <a:cs typeface="Libre Baskerville"/>
                <a:sym typeface="Libre Baskerville"/>
              </a:rPr>
              <a:t>Branch_name = ‘Chennai’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R3= σ </a:t>
            </a:r>
            <a:r>
              <a:rPr b="1" baseline="-25000" i="0" lang="en-US" sz="2600" u="none">
                <a:solidFill>
                  <a:schemeClr val="dk1"/>
                </a:solidFill>
                <a:latin typeface="Libre Baskerville"/>
                <a:ea typeface="Libre Baskerville"/>
                <a:cs typeface="Libre Baskerville"/>
                <a:sym typeface="Libre Baskerville"/>
              </a:rPr>
              <a:t>Branch_name = ‘Mumbai’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R4= σ </a:t>
            </a:r>
            <a:r>
              <a:rPr b="1" baseline="-25000" i="0" lang="en-US" sz="2600" u="none">
                <a:solidFill>
                  <a:schemeClr val="dk1"/>
                </a:solidFill>
                <a:latin typeface="Libre Baskerville"/>
                <a:ea typeface="Libre Baskerville"/>
                <a:cs typeface="Libre Baskerville"/>
                <a:sym typeface="Libre Baskerville"/>
              </a:rPr>
              <a:t>Branch_name = ‘Mumbai’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Not Complete.Why?</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94" name="Google Shape;1094;p9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R1= σ </a:t>
            </a:r>
            <a:r>
              <a:rPr b="1" baseline="-25000" i="0" lang="en-US" sz="2600" u="none">
                <a:solidFill>
                  <a:schemeClr val="dk1"/>
                </a:solidFill>
                <a:latin typeface="Libre Baskerville"/>
                <a:ea typeface="Libre Baskerville"/>
                <a:cs typeface="Libre Baskerville"/>
                <a:sym typeface="Libre Baskerville"/>
              </a:rPr>
              <a:t>Branch_name = ‘Chennai’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R2= σ </a:t>
            </a:r>
            <a:r>
              <a:rPr b="1" baseline="-25000" i="0" lang="en-US" sz="2600" u="none">
                <a:solidFill>
                  <a:schemeClr val="dk1"/>
                </a:solidFill>
                <a:latin typeface="Libre Baskerville"/>
                <a:ea typeface="Libre Baskerville"/>
                <a:cs typeface="Libre Baskerville"/>
                <a:sym typeface="Libre Baskerville"/>
              </a:rPr>
              <a:t>Branch_name = ‘Chennai’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R3= σ </a:t>
            </a:r>
            <a:r>
              <a:rPr b="1" baseline="-25000" i="0" lang="en-US" sz="2600" u="none">
                <a:solidFill>
                  <a:schemeClr val="dk1"/>
                </a:solidFill>
                <a:latin typeface="Libre Baskerville"/>
                <a:ea typeface="Libre Baskerville"/>
                <a:cs typeface="Libre Baskerville"/>
                <a:sym typeface="Libre Baskerville"/>
              </a:rPr>
              <a:t>Branch_name = ‘Mumbai’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R4= σ </a:t>
            </a:r>
            <a:r>
              <a:rPr b="1" baseline="-25000" i="0" lang="en-US" sz="2600" u="none">
                <a:solidFill>
                  <a:schemeClr val="dk1"/>
                </a:solidFill>
                <a:latin typeface="Libre Baskerville"/>
                <a:ea typeface="Libre Baskerville"/>
                <a:cs typeface="Libre Baskerville"/>
                <a:sym typeface="Libre Baskerville"/>
              </a:rPr>
              <a:t>Branch_name = ‘Mumbai’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R5= σ </a:t>
            </a:r>
            <a:r>
              <a:rPr b="1" baseline="-25000" i="0" lang="en-US" sz="2600" u="none">
                <a:solidFill>
                  <a:schemeClr val="dk1"/>
                </a:solidFill>
                <a:latin typeface="Libre Baskerville"/>
                <a:ea typeface="Libre Baskerville"/>
                <a:cs typeface="Libre Baskerville"/>
                <a:sym typeface="Libre Baskerville"/>
              </a:rPr>
              <a:t>Branch_name = ‘Delhi’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R6= σ </a:t>
            </a:r>
            <a:r>
              <a:rPr b="1" baseline="-25000" i="0" lang="en-US" sz="2600" u="none">
                <a:solidFill>
                  <a:schemeClr val="dk1"/>
                </a:solidFill>
                <a:latin typeface="Libre Baskerville"/>
                <a:ea typeface="Libre Baskerville"/>
                <a:cs typeface="Libre Baskerville"/>
                <a:sym typeface="Libre Baskerville"/>
              </a:rPr>
              <a:t>Branch_name = ‘Delhi’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Complete Fragmentation.</a:t>
            </a:r>
            <a:endParaRPr/>
          </a:p>
          <a:p>
            <a:pPr indent="-132715" lvl="0" marL="273050" marR="0" rtl="0" algn="l">
              <a:spcBef>
                <a:spcPts val="575"/>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Steps in Horizontal Fragmentation:</a:t>
            </a:r>
            <a:endParaRPr/>
          </a:p>
        </p:txBody>
      </p:sp>
      <p:sp>
        <p:nvSpPr>
          <p:cNvPr id="1100" name="Google Shape;1100;p9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following information is used to decide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Quantitative information: frequency of queries, site, where query runs, selectivity of queries,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Qualitative information: types of access of data, read/write,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Identify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Identify 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separate fragment for every 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Check correctness criteria. </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9"/>
          <p:cNvSpPr txBox="1"/>
          <p:nvPr>
            <p:ph type="title"/>
          </p:nvPr>
        </p:nvSpPr>
        <p:spPr>
          <a:xfrm>
            <a:off x="190500" y="114300"/>
            <a:ext cx="86487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0" lang="en-US" sz="3600" u="none">
                <a:solidFill>
                  <a:schemeClr val="dk2"/>
                </a:solidFill>
                <a:latin typeface="Libre Franklin"/>
                <a:ea typeface="Libre Franklin"/>
                <a:cs typeface="Libre Franklin"/>
                <a:sym typeface="Libre Franklin"/>
              </a:rPr>
              <a:t>Correctness criteria for Horizontal Fragmentation</a:t>
            </a:r>
            <a:endParaRPr/>
          </a:p>
        </p:txBody>
      </p:sp>
      <p:sp>
        <p:nvSpPr>
          <p:cNvPr id="1106" name="Google Shape;1106;p99"/>
          <p:cNvSpPr txBox="1"/>
          <p:nvPr>
            <p:ph idx="1" type="body"/>
          </p:nvPr>
        </p:nvSpPr>
        <p:spPr>
          <a:xfrm>
            <a:off x="304800" y="1676400"/>
            <a:ext cx="8610600" cy="4800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 Horizontal Fragmentation(Completeness)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Set of horizontal fragments that include all the tuples in a relation</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Reconstruction: To reconstruct a relation, apply the UNION operation to the horizontal fragments.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 relation R is horizontally decomposed into fragments R1,R2 …. Rn, then  reconstruct R 🡨 R1 </a:t>
            </a:r>
            <a:r>
              <a:rPr b="0" i="0" lang="en-US" sz="2400" u="none" cap="none" strike="noStrike">
                <a:solidFill>
                  <a:schemeClr val="dk1"/>
                </a:solidFill>
                <a:latin typeface="Arial"/>
                <a:ea typeface="Arial"/>
                <a:cs typeface="Arial"/>
                <a:sym typeface="Arial"/>
              </a:rPr>
              <a:t>U</a:t>
            </a:r>
            <a:r>
              <a:rPr b="0" i="0" lang="en-US" sz="2400" u="none" cap="none" strike="noStrike">
                <a:solidFill>
                  <a:schemeClr val="dk1"/>
                </a:solidFill>
                <a:latin typeface="Libre Baskerville"/>
                <a:ea typeface="Libre Baskerville"/>
                <a:cs typeface="Libre Baskerville"/>
                <a:sym typeface="Libre Baskerville"/>
              </a:rPr>
              <a:t> R2 </a:t>
            </a:r>
            <a:r>
              <a:rPr b="0" i="0" lang="en-US" sz="2400" u="none" cap="none" strike="noStrike">
                <a:solidFill>
                  <a:schemeClr val="dk1"/>
                </a:solidFill>
                <a:latin typeface="Arial"/>
                <a:ea typeface="Arial"/>
                <a:cs typeface="Arial"/>
                <a:sym typeface="Arial"/>
              </a:rPr>
              <a:t>U</a:t>
            </a:r>
            <a:r>
              <a:rPr b="0" i="0" lang="en-US" sz="2400" u="none" cap="none" strike="noStrike">
                <a:solidFill>
                  <a:schemeClr val="dk1"/>
                </a:solidFill>
                <a:latin typeface="Libre Baskerville"/>
                <a:ea typeface="Libre Baskerville"/>
                <a:cs typeface="Libre Baskerville"/>
                <a:sym typeface="Libre Baskerville"/>
              </a:rPr>
              <a:t> …Rn.</a:t>
            </a:r>
            <a:endParaRPr/>
          </a:p>
          <a:p>
            <a:pPr indent="-273050" lvl="0" marL="273050" marR="0" rtl="0" algn="l">
              <a:lnSpc>
                <a:spcPct val="8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a:t>
            </a:r>
            <a:endParaRPr/>
          </a:p>
          <a:p>
            <a:pPr indent="-228599" lvl="1" marL="547687" marR="0" rtl="0" algn="l">
              <a:lnSpc>
                <a:spcPct val="8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If a relation R is horizontally decomposed into fragments R</a:t>
            </a:r>
            <a:r>
              <a:rPr b="0" baseline="-25000" i="0" lang="en-US" sz="2400" u="none" cap="none" strike="noStrike">
                <a:solidFill>
                  <a:schemeClr val="dk1"/>
                </a:solidFill>
                <a:latin typeface="Libre Baskerville"/>
                <a:ea typeface="Libre Baskerville"/>
                <a:cs typeface="Libre Baskerville"/>
                <a:sym typeface="Libre Baskerville"/>
              </a:rPr>
              <a:t>1</a:t>
            </a:r>
            <a:r>
              <a:rPr b="0" i="0" lang="en-US" sz="2400" u="none" cap="none" strike="noStrike">
                <a:solidFill>
                  <a:schemeClr val="dk1"/>
                </a:solidFill>
                <a:latin typeface="Libre Baskerville"/>
                <a:ea typeface="Libre Baskerville"/>
                <a:cs typeface="Libre Baskerville"/>
                <a:sym typeface="Libre Baskerville"/>
              </a:rPr>
              <a:t>,R</a:t>
            </a:r>
            <a:r>
              <a:rPr b="0" baseline="-25000" i="0" lang="en-US" sz="2400" u="none" cap="none" strike="noStrike">
                <a:solidFill>
                  <a:schemeClr val="dk1"/>
                </a:solidFill>
                <a:latin typeface="Libre Baskerville"/>
                <a:ea typeface="Libre Baskerville"/>
                <a:cs typeface="Libre Baskerville"/>
                <a:sym typeface="Libre Baskerville"/>
              </a:rPr>
              <a:t>2</a:t>
            </a:r>
            <a:r>
              <a:rPr b="0" i="0" lang="en-US" sz="2400" u="none" cap="none" strike="noStrike">
                <a:solidFill>
                  <a:schemeClr val="dk1"/>
                </a:solidFill>
                <a:latin typeface="Libre Baskerville"/>
                <a:ea typeface="Libre Baskerville"/>
                <a:cs typeface="Libre Baskerville"/>
                <a:sym typeface="Libre Baskerville"/>
              </a:rPr>
              <a:t>…. R</a:t>
            </a:r>
            <a:r>
              <a:rPr b="0" baseline="-25000" i="0"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 and data item d</a:t>
            </a:r>
            <a:r>
              <a:rPr b="0" baseline="-25000" i="0" lang="en-US" sz="2400" u="none" cap="none" strike="noStrike">
                <a:solidFill>
                  <a:schemeClr val="dk1"/>
                </a:solidFill>
                <a:latin typeface="Libre Baskerville"/>
                <a:ea typeface="Libre Baskerville"/>
                <a:cs typeface="Libre Baskerville"/>
                <a:sym typeface="Libre Baskerville"/>
              </a:rPr>
              <a:t>i</a:t>
            </a:r>
            <a:r>
              <a:rPr b="0" i="0" lang="en-US" sz="2400" u="none" cap="none" strike="noStrike">
                <a:solidFill>
                  <a:schemeClr val="dk1"/>
                </a:solidFill>
                <a:latin typeface="Libre Baskerville"/>
                <a:ea typeface="Libre Baskerville"/>
                <a:cs typeface="Libre Baskerville"/>
                <a:sym typeface="Libre Baskerville"/>
              </a:rPr>
              <a:t> is in R</a:t>
            </a:r>
            <a:r>
              <a:rPr b="0" baseline="-25000" i="0" lang="en-US" sz="2400" u="none" cap="none" strike="noStrike">
                <a:solidFill>
                  <a:schemeClr val="dk1"/>
                </a:solidFill>
                <a:latin typeface="Libre Baskerville"/>
                <a:ea typeface="Libre Baskerville"/>
                <a:cs typeface="Libre Baskerville"/>
                <a:sym typeface="Libre Baskerville"/>
              </a:rPr>
              <a:t>j</a:t>
            </a:r>
            <a:r>
              <a:rPr b="0" i="0" lang="en-US" sz="2400" u="none" cap="none" strike="noStrike">
                <a:solidFill>
                  <a:schemeClr val="dk1"/>
                </a:solidFill>
                <a:latin typeface="Libre Baskerville"/>
                <a:ea typeface="Libre Baskerville"/>
                <a:cs typeface="Libre Baskerville"/>
                <a:sym typeface="Libre Baskerville"/>
              </a:rPr>
              <a:t>, it is not in any other fragment Rk (k != j).</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12" name="Google Shape;1112;p10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derived horizontal fragmentation is defined on a member relation of a link according to a selection operation specified on its owner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Fragmentations of the secondary relations that are dependent on the primary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of owner or primary relation causes fragmentation of member relation is called Derived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important to remember two points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First, the link between the owner and the member relations is defined as an equi-join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Second, an equi-join can be implemented by means of semi-join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18" name="Google Shape;1118;p101"/>
          <p:cNvSpPr txBox="1"/>
          <p:nvPr>
            <p:ph idx="1" type="body"/>
          </p:nvPr>
        </p:nvSpPr>
        <p:spPr>
          <a:xfrm>
            <a:off x="914400" y="1524000"/>
            <a:ext cx="7772400" cy="4572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Accordingly, given a link L where owner(L) = S and member(L) = R, the derived horizontal fragments of R are defined as:</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Where w is the maximum number of fragments that will be defined on R, and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Fi is the formula according to which 	the primary horizontal fragment Si is defined</a:t>
            </a:r>
            <a:endParaRPr/>
          </a:p>
        </p:txBody>
      </p:sp>
      <p:pic>
        <p:nvPicPr>
          <p:cNvPr id="1119" name="Google Shape;1119;p101"/>
          <p:cNvPicPr preferRelativeResize="0"/>
          <p:nvPr/>
        </p:nvPicPr>
        <p:blipFill rotWithShape="1">
          <a:blip r:embed="rId3">
            <a:alphaModFix/>
          </a:blip>
          <a:srcRect b="0" l="0" r="0" t="0"/>
          <a:stretch/>
        </p:blipFill>
        <p:spPr>
          <a:xfrm>
            <a:off x="2895600" y="2400300"/>
            <a:ext cx="2743200" cy="660400"/>
          </a:xfrm>
          <a:prstGeom prst="rect">
            <a:avLst/>
          </a:prstGeom>
          <a:noFill/>
          <a:ln>
            <a:noFill/>
          </a:ln>
        </p:spPr>
      </p:pic>
      <p:pic>
        <p:nvPicPr>
          <p:cNvPr id="1120" name="Google Shape;1120;p101"/>
          <p:cNvPicPr preferRelativeResize="0"/>
          <p:nvPr/>
        </p:nvPicPr>
        <p:blipFill rotWithShape="1">
          <a:blip r:embed="rId4">
            <a:alphaModFix/>
          </a:blip>
          <a:srcRect b="0" l="0" r="0" t="0"/>
          <a:stretch/>
        </p:blipFill>
        <p:spPr>
          <a:xfrm>
            <a:off x="3273425" y="3981450"/>
            <a:ext cx="1133475" cy="514350"/>
          </a:xfrm>
          <a:prstGeom prst="rect">
            <a:avLst/>
          </a:prstGeom>
          <a:noFill/>
          <a:ln>
            <a:noFill/>
          </a:ln>
        </p:spPr>
      </p:pic>
      <p:sp>
        <p:nvSpPr>
          <p:cNvPr id="1121" name="Google Shape;1121;p101"/>
          <p:cNvSpPr txBox="1"/>
          <p:nvPr/>
        </p:nvSpPr>
        <p:spPr>
          <a:xfrm>
            <a:off x="4576762" y="4170362"/>
            <a:ext cx="4476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Semi-Join</a:t>
            </a:r>
            <a:endParaRPr/>
          </a:p>
        </p:txBody>
      </p:sp>
      <p:sp>
        <p:nvSpPr>
          <p:cNvPr id="1127" name="Google Shape;1127;p10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semi-join of relation R, defined over the set of attributes A, by relation S, defined over the set of attributes B, is the subset of the tuples of R that participate in the join of R with 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33" name="Google Shape;1133;p10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To carry out a derived horizontal fragmentation, three inputs are needed: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set of partitions of the owner relation (PAY1, PAY2)</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member relation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set of semi join predicates between the owner and member (EMP.TITLE=PAY.TITLE)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Advantages:</a:t>
            </a:r>
            <a:endParaRPr/>
          </a:p>
        </p:txBody>
      </p:sp>
      <p:sp>
        <p:nvSpPr>
          <p:cNvPr id="352" name="Google Shape;352;p32"/>
          <p:cNvSpPr txBox="1"/>
          <p:nvPr>
            <p:ph idx="1" type="body"/>
          </p:nvPr>
        </p:nvSpPr>
        <p:spPr>
          <a:xfrm>
            <a:off x="152400" y="1447800"/>
            <a:ext cx="8534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 is maximized.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Data redundancy</a:t>
            </a:r>
            <a:r>
              <a:rPr b="0" i="0" lang="en-US" sz="2600" u="none">
                <a:solidFill>
                  <a:schemeClr val="dk1"/>
                </a:solidFill>
                <a:latin typeface="Libre Baskerville"/>
                <a:ea typeface="Libre Baskerville"/>
                <a:cs typeface="Libre Baskerville"/>
                <a:sym typeface="Libre Baskerville"/>
              </a:rPr>
              <a:t> is minimised as the single storing place of all the data also implies that a given set of data only has one primary record.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This aids in the maintaining of data as accurate and as consistent as possible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Generally bigger as the single data storage location implies only a on </a:t>
            </a:r>
            <a:r>
              <a:rPr b="0" i="0" lang="en-US" sz="2600" u="sng">
                <a:solidFill>
                  <a:schemeClr val="hlink"/>
                </a:solidFill>
                <a:latin typeface="Libre Baskerville"/>
                <a:ea typeface="Libre Baskerville"/>
                <a:cs typeface="Libre Baskerville"/>
                <a:sym typeface="Libre Baskerville"/>
                <a:hlinkClick r:id="rId3"/>
              </a:rPr>
              <a:t>data security</a:t>
            </a:r>
            <a:r>
              <a:rPr b="0" i="0" lang="en-US" sz="2600" u="none">
                <a:solidFill>
                  <a:schemeClr val="dk1"/>
                </a:solidFill>
                <a:latin typeface="Libre Baskerville"/>
                <a:ea typeface="Libre Baskerville"/>
                <a:cs typeface="Libre Baskerville"/>
                <a:sym typeface="Libre Baskerville"/>
              </a:rPr>
              <a:t>Generally bigger as the single data storage location implies only a on data securitye possible place from which the database can be </a:t>
            </a:r>
            <a:r>
              <a:rPr b="0" i="0" lang="en-US" sz="2600" u="sng">
                <a:solidFill>
                  <a:schemeClr val="hlink"/>
                </a:solidFill>
                <a:latin typeface="Libre Baskerville"/>
                <a:ea typeface="Libre Baskerville"/>
                <a:cs typeface="Libre Baskerville"/>
                <a:sym typeface="Libre Baskerville"/>
                <a:hlinkClick r:id="rId4"/>
              </a:rPr>
              <a:t>attacked</a:t>
            </a:r>
            <a:r>
              <a:rPr b="0" i="0" lang="en-US" sz="2600" u="none">
                <a:solidFill>
                  <a:schemeClr val="dk1"/>
                </a:solidFill>
                <a:latin typeface="Libre Baskerville"/>
                <a:ea typeface="Libre Baskerville"/>
                <a:cs typeface="Libre Baskerville"/>
                <a:sym typeface="Libre Baskerville"/>
              </a:rPr>
              <a:t> and sets of data can be stolen or tampered with.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104"/>
          <p:cNvPicPr preferRelativeResize="0"/>
          <p:nvPr/>
        </p:nvPicPr>
        <p:blipFill rotWithShape="1">
          <a:blip r:embed="rId3">
            <a:alphaModFix/>
          </a:blip>
          <a:srcRect b="0" l="0" r="0" t="0"/>
          <a:stretch/>
        </p:blipFill>
        <p:spPr>
          <a:xfrm>
            <a:off x="1735137" y="1417637"/>
            <a:ext cx="5829300" cy="4927600"/>
          </a:xfrm>
          <a:prstGeom prst="rect">
            <a:avLst/>
          </a:prstGeom>
          <a:noFill/>
          <a:ln>
            <a:noFill/>
          </a:ln>
        </p:spPr>
      </p:pic>
      <p:sp>
        <p:nvSpPr>
          <p:cNvPr id="1139" name="Google Shape;1139;p10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graphicFrame>
        <p:nvGraphicFramePr>
          <p:cNvPr id="1145" name="Google Shape;1145;p105"/>
          <p:cNvGraphicFramePr/>
          <p:nvPr/>
        </p:nvGraphicFramePr>
        <p:xfrm>
          <a:off x="2133600" y="1524000"/>
          <a:ext cx="3000000" cy="3000000"/>
        </p:xfrm>
        <a:graphic>
          <a:graphicData uri="http://schemas.openxmlformats.org/drawingml/2006/table">
            <a:tbl>
              <a:tblPr>
                <a:noFill/>
                <a:tableStyleId>{0A57D902-F366-46F8-9BA7-D571FCFC4296}</a:tableStyleId>
              </a:tblPr>
              <a:tblGrid>
                <a:gridCol w="2286000"/>
                <a:gridCol w="2286000"/>
              </a:tblGrid>
              <a:tr h="457200">
                <a:tc>
                  <a:txBody>
                    <a:bodyPr/>
                    <a:lstStyle/>
                    <a:p>
                      <a:pPr indent="0" lvl="0" marL="0" marR="0" rtl="0" algn="l">
                        <a:lnSpc>
                          <a:spcPct val="100000"/>
                        </a:lnSpc>
                        <a:spcBef>
                          <a:spcPts val="0"/>
                        </a:spcBef>
                        <a:spcAft>
                          <a:spcPts val="0"/>
                        </a:spcAft>
                        <a:buClr>
                          <a:srgbClr val="FFFFFF"/>
                        </a:buClr>
                        <a:buSzPts val="2400"/>
                        <a:buFont typeface="Libre Baskerville"/>
                        <a:buNone/>
                      </a:pPr>
                      <a:r>
                        <a:rPr b="1" i="0" lang="en-US" sz="2400" u="none" cap="none" strike="noStrike">
                          <a:solidFill>
                            <a:srgbClr val="FFFFFF"/>
                          </a:solidFill>
                          <a:latin typeface="Libre Baskerville"/>
                          <a:ea typeface="Libre Baskerville"/>
                          <a:cs typeface="Libre Baskerville"/>
                          <a:sym typeface="Libre Baskerville"/>
                        </a:rPr>
                        <a:t>             Title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Libre Baskerville"/>
                        <a:buNone/>
                      </a:pPr>
                      <a:r>
                        <a:rPr b="1" i="0" lang="en-US" sz="2400" u="none" cap="none" strike="noStrike">
                          <a:solidFill>
                            <a:srgbClr val="FFFFFF"/>
                          </a:solidFill>
                          <a:latin typeface="Libre Baskerville"/>
                          <a:ea typeface="Libre Baskerville"/>
                          <a:cs typeface="Libre Baskerville"/>
                          <a:sym typeface="Libre Baskerville"/>
                        </a:rPr>
                        <a:t>        Salary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graphicFrame>
        <p:nvGraphicFramePr>
          <p:cNvPr id="1146" name="Google Shape;1146;p105"/>
          <p:cNvGraphicFramePr/>
          <p:nvPr/>
        </p:nvGraphicFramePr>
        <p:xfrm>
          <a:off x="2590800" y="2743200"/>
          <a:ext cx="3000000" cy="3000000"/>
        </p:xfrm>
        <a:graphic>
          <a:graphicData uri="http://schemas.openxmlformats.org/drawingml/2006/table">
            <a:tbl>
              <a:tblPr>
                <a:noFill/>
                <a:tableStyleId>{0A57D902-F366-46F8-9BA7-D571FCFC4296}</a:tableStyleId>
              </a:tblPr>
              <a:tblGrid>
                <a:gridCol w="1168400"/>
                <a:gridCol w="1168400"/>
                <a:gridCol w="1168400"/>
              </a:tblGrid>
              <a:tr h="371475">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Empno</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Empname</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Tiltle</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
        <p:nvSpPr>
          <p:cNvPr id="1147" name="Google Shape;1147;p105"/>
          <p:cNvSpPr txBox="1"/>
          <p:nvPr/>
        </p:nvSpPr>
        <p:spPr>
          <a:xfrm>
            <a:off x="2514600" y="1981200"/>
            <a:ext cx="2286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PAY</a:t>
            </a:r>
            <a:endParaRPr/>
          </a:p>
        </p:txBody>
      </p:sp>
      <p:sp>
        <p:nvSpPr>
          <p:cNvPr id="1148" name="Google Shape;1148;p105"/>
          <p:cNvSpPr txBox="1"/>
          <p:nvPr/>
        </p:nvSpPr>
        <p:spPr>
          <a:xfrm>
            <a:off x="2743200" y="3124200"/>
            <a:ext cx="19812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Emp</a:t>
            </a:r>
            <a:endParaRPr/>
          </a:p>
        </p:txBody>
      </p:sp>
      <p:cxnSp>
        <p:nvCxnSpPr>
          <p:cNvPr id="1149" name="Google Shape;1149;p105"/>
          <p:cNvCxnSpPr/>
          <p:nvPr/>
        </p:nvCxnSpPr>
        <p:spPr>
          <a:xfrm rot="10800000">
            <a:off x="4038600" y="1981200"/>
            <a:ext cx="914400" cy="685800"/>
          </a:xfrm>
          <a:prstGeom prst="straightConnector1">
            <a:avLst/>
          </a:prstGeom>
          <a:noFill/>
          <a:ln cap="flat" cmpd="sng" w="9525">
            <a:solidFill>
              <a:srgbClr val="AF3408"/>
            </a:solidFill>
            <a:prstDash val="solid"/>
            <a:miter lim="800000"/>
            <a:headEnd len="med" w="med" type="none"/>
            <a:tailEnd len="med" w="med" type="stealth"/>
          </a:ln>
        </p:spPr>
      </p:cxnSp>
      <p:sp>
        <p:nvSpPr>
          <p:cNvPr id="1150" name="Google Shape;1150;p105"/>
          <p:cNvSpPr txBox="1"/>
          <p:nvPr/>
        </p:nvSpPr>
        <p:spPr>
          <a:xfrm>
            <a:off x="7086600" y="1447800"/>
            <a:ext cx="1371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Owner Relation</a:t>
            </a:r>
            <a:endParaRPr/>
          </a:p>
        </p:txBody>
      </p:sp>
      <p:sp>
        <p:nvSpPr>
          <p:cNvPr id="1151" name="Google Shape;1151;p105"/>
          <p:cNvSpPr txBox="1"/>
          <p:nvPr/>
        </p:nvSpPr>
        <p:spPr>
          <a:xfrm>
            <a:off x="6705600" y="2667000"/>
            <a:ext cx="1371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Member Relation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 </a:t>
            </a:r>
            <a:endParaRPr/>
          </a:p>
        </p:txBody>
      </p:sp>
      <p:sp>
        <p:nvSpPr>
          <p:cNvPr id="1157" name="Google Shape;1157;p10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L1, where owner(L1) = PAY and member (L1) = EMP</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can group engineers into two groups according to their salary: those making less then or equal to $30,000, and those making more then $30,000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two fragments EMP1 and EMP2 are defined as:</a:t>
            </a:r>
            <a:endParaRPr/>
          </a:p>
        </p:txBody>
      </p:sp>
      <p:pic>
        <p:nvPicPr>
          <p:cNvPr id="1158" name="Google Shape;1158;p106"/>
          <p:cNvPicPr preferRelativeResize="0"/>
          <p:nvPr/>
        </p:nvPicPr>
        <p:blipFill rotWithShape="1">
          <a:blip r:embed="rId3">
            <a:alphaModFix/>
          </a:blip>
          <a:srcRect b="0" l="0" r="0" t="0"/>
          <a:stretch/>
        </p:blipFill>
        <p:spPr>
          <a:xfrm>
            <a:off x="2209800" y="4648200"/>
            <a:ext cx="3733800" cy="2108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7"/>
          <p:cNvSpPr txBox="1"/>
          <p:nvPr>
            <p:ph type="title"/>
          </p:nvPr>
        </p:nvSpPr>
        <p:spPr>
          <a:xfrm>
            <a:off x="911225" y="-239712"/>
            <a:ext cx="7772400" cy="92551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 </a:t>
            </a:r>
            <a:endParaRPr/>
          </a:p>
        </p:txBody>
      </p:sp>
      <p:pic>
        <p:nvPicPr>
          <p:cNvPr id="1164" name="Google Shape;1164;p107"/>
          <p:cNvPicPr preferRelativeResize="0"/>
          <p:nvPr/>
        </p:nvPicPr>
        <p:blipFill rotWithShape="1">
          <a:blip r:embed="rId3">
            <a:alphaModFix/>
          </a:blip>
          <a:srcRect b="0" l="0" r="0" t="0"/>
          <a:stretch/>
        </p:blipFill>
        <p:spPr>
          <a:xfrm>
            <a:off x="990600" y="3581400"/>
            <a:ext cx="6083300" cy="2095500"/>
          </a:xfrm>
          <a:prstGeom prst="rect">
            <a:avLst/>
          </a:prstGeom>
          <a:noFill/>
          <a:ln>
            <a:noFill/>
          </a:ln>
        </p:spPr>
      </p:pic>
      <p:pic>
        <p:nvPicPr>
          <p:cNvPr id="1165" name="Google Shape;1165;p107"/>
          <p:cNvPicPr preferRelativeResize="0"/>
          <p:nvPr/>
        </p:nvPicPr>
        <p:blipFill rotWithShape="1">
          <a:blip r:embed="rId4">
            <a:alphaModFix/>
          </a:blip>
          <a:srcRect b="0" l="0" r="0" t="0"/>
          <a:stretch/>
        </p:blipFill>
        <p:spPr>
          <a:xfrm>
            <a:off x="4943475" y="5462587"/>
            <a:ext cx="1962150" cy="1216025"/>
          </a:xfrm>
          <a:prstGeom prst="rect">
            <a:avLst/>
          </a:prstGeom>
          <a:noFill/>
          <a:ln>
            <a:noFill/>
          </a:ln>
        </p:spPr>
      </p:pic>
      <p:pic>
        <p:nvPicPr>
          <p:cNvPr id="1166" name="Google Shape;1166;p107"/>
          <p:cNvPicPr preferRelativeResize="0"/>
          <p:nvPr/>
        </p:nvPicPr>
        <p:blipFill rotWithShape="1">
          <a:blip r:embed="rId5">
            <a:alphaModFix/>
          </a:blip>
          <a:srcRect b="0" l="0" r="0" t="0"/>
          <a:stretch/>
        </p:blipFill>
        <p:spPr>
          <a:xfrm>
            <a:off x="1333500" y="5513387"/>
            <a:ext cx="1943100" cy="704850"/>
          </a:xfrm>
          <a:prstGeom prst="rect">
            <a:avLst/>
          </a:prstGeom>
          <a:noFill/>
          <a:ln>
            <a:noFill/>
          </a:ln>
        </p:spPr>
      </p:pic>
      <p:pic>
        <p:nvPicPr>
          <p:cNvPr id="1167" name="Google Shape;1167;p107"/>
          <p:cNvPicPr preferRelativeResize="0"/>
          <p:nvPr/>
        </p:nvPicPr>
        <p:blipFill rotWithShape="1">
          <a:blip r:embed="rId6">
            <a:alphaModFix/>
          </a:blip>
          <a:srcRect b="0" l="0" r="0" t="0"/>
          <a:stretch/>
        </p:blipFill>
        <p:spPr>
          <a:xfrm>
            <a:off x="1314450" y="6178550"/>
            <a:ext cx="1962150" cy="542925"/>
          </a:xfrm>
          <a:prstGeom prst="rect">
            <a:avLst/>
          </a:prstGeom>
          <a:noFill/>
          <a:ln>
            <a:noFill/>
          </a:ln>
        </p:spPr>
      </p:pic>
      <p:sp>
        <p:nvSpPr>
          <p:cNvPr id="1168" name="Google Shape;1168;p107"/>
          <p:cNvSpPr txBox="1"/>
          <p:nvPr/>
        </p:nvSpPr>
        <p:spPr>
          <a:xfrm>
            <a:off x="1524000" y="5421312"/>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169" name="Google Shape;1169;p107"/>
          <p:cNvSpPr txBox="1"/>
          <p:nvPr/>
        </p:nvSpPr>
        <p:spPr>
          <a:xfrm>
            <a:off x="5257800" y="5410200"/>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pic>
        <p:nvPicPr>
          <p:cNvPr id="1170" name="Google Shape;1170;p107"/>
          <p:cNvPicPr preferRelativeResize="0"/>
          <p:nvPr/>
        </p:nvPicPr>
        <p:blipFill rotWithShape="1">
          <a:blip r:embed="rId7">
            <a:alphaModFix/>
          </a:blip>
          <a:srcRect b="0" l="0" r="0" t="0"/>
          <a:stretch/>
        </p:blipFill>
        <p:spPr>
          <a:xfrm>
            <a:off x="1004887" y="152400"/>
            <a:ext cx="5829300" cy="3657600"/>
          </a:xfrm>
          <a:prstGeom prst="rect">
            <a:avLst/>
          </a:prstGeom>
          <a:noFill/>
          <a:ln>
            <a:noFill/>
          </a:ln>
        </p:spPr>
      </p:pic>
      <p:cxnSp>
        <p:nvCxnSpPr>
          <p:cNvPr id="1171" name="Google Shape;1171;p107"/>
          <p:cNvCxnSpPr/>
          <p:nvPr/>
        </p:nvCxnSpPr>
        <p:spPr>
          <a:xfrm flipH="1">
            <a:off x="2203450" y="5103812"/>
            <a:ext cx="769937" cy="652462"/>
          </a:xfrm>
          <a:prstGeom prst="straightConnector1">
            <a:avLst/>
          </a:prstGeom>
          <a:noFill/>
          <a:ln cap="flat" cmpd="sng" w="22225">
            <a:solidFill>
              <a:srgbClr val="000000"/>
            </a:solidFill>
            <a:prstDash val="solid"/>
            <a:miter lim="800000"/>
            <a:headEnd len="med" w="med" type="none"/>
            <a:tailEnd len="med" w="med" type="triangle"/>
          </a:ln>
        </p:spPr>
      </p:cxnSp>
      <p:cxnSp>
        <p:nvCxnSpPr>
          <p:cNvPr id="1172" name="Google Shape;1172;p107"/>
          <p:cNvCxnSpPr/>
          <p:nvPr/>
        </p:nvCxnSpPr>
        <p:spPr>
          <a:xfrm flipH="1">
            <a:off x="5783262" y="5181600"/>
            <a:ext cx="769937" cy="652462"/>
          </a:xfrm>
          <a:prstGeom prst="straightConnector1">
            <a:avLst/>
          </a:prstGeom>
          <a:noFill/>
          <a:ln cap="flat" cmpd="sng" w="22225">
            <a:solidFill>
              <a:srgbClr val="000000"/>
            </a:solidFill>
            <a:prstDash val="solid"/>
            <a:miter lim="800000"/>
            <a:headEnd len="med" w="med" type="none"/>
            <a:tailEnd len="med" w="med" type="triangle"/>
          </a:ln>
        </p:spPr>
      </p:cxnSp>
      <p:sp>
        <p:nvSpPr>
          <p:cNvPr id="1173" name="Google Shape;1173;p10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Correctness criteria for Derived Fragmentation:</a:t>
            </a:r>
            <a:endParaRPr/>
          </a:p>
        </p:txBody>
      </p:sp>
      <p:sp>
        <p:nvSpPr>
          <p:cNvPr id="1179" name="Google Shape;1179;p10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Completeness: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Let R be the member relation of link whose owner relation S is fragmented as Fs={s1,s2,s3……..sn}.Let A be the Join(Common) Attribute between R and S. Then for each tuple of R there should be a tuple t’ in S such that t[A]=t’[A].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Ensure referential integrity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Derived fragmentation on member relation will be complete as long as primary horizontal fragmentation of owner relation is complete.</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09"/>
          <p:cNvSpPr txBox="1"/>
          <p:nvPr>
            <p:ph type="title"/>
          </p:nvPr>
        </p:nvSpPr>
        <p:spPr>
          <a:xfrm>
            <a:off x="911225" y="-239712"/>
            <a:ext cx="7772400" cy="92551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Reconstruction</a:t>
            </a:r>
            <a:endParaRPr/>
          </a:p>
        </p:txBody>
      </p:sp>
      <p:pic>
        <p:nvPicPr>
          <p:cNvPr id="1185" name="Google Shape;1185;p109"/>
          <p:cNvPicPr preferRelativeResize="0"/>
          <p:nvPr/>
        </p:nvPicPr>
        <p:blipFill rotWithShape="1">
          <a:blip r:embed="rId3">
            <a:alphaModFix/>
          </a:blip>
          <a:srcRect b="0" l="0" r="0" t="0"/>
          <a:stretch/>
        </p:blipFill>
        <p:spPr>
          <a:xfrm>
            <a:off x="4672012" y="3238500"/>
            <a:ext cx="4243387" cy="2095500"/>
          </a:xfrm>
          <a:prstGeom prst="rect">
            <a:avLst/>
          </a:prstGeom>
          <a:noFill/>
          <a:ln>
            <a:noFill/>
          </a:ln>
        </p:spPr>
      </p:pic>
      <p:pic>
        <p:nvPicPr>
          <p:cNvPr id="1186" name="Google Shape;1186;p109"/>
          <p:cNvPicPr preferRelativeResize="0"/>
          <p:nvPr/>
        </p:nvPicPr>
        <p:blipFill rotWithShape="1">
          <a:blip r:embed="rId4">
            <a:alphaModFix/>
          </a:blip>
          <a:srcRect b="0" l="0" r="0" t="0"/>
          <a:stretch/>
        </p:blipFill>
        <p:spPr>
          <a:xfrm>
            <a:off x="2203450" y="4000500"/>
            <a:ext cx="1962150" cy="1216025"/>
          </a:xfrm>
          <a:prstGeom prst="rect">
            <a:avLst/>
          </a:prstGeom>
          <a:noFill/>
          <a:ln>
            <a:noFill/>
          </a:ln>
        </p:spPr>
      </p:pic>
      <p:pic>
        <p:nvPicPr>
          <p:cNvPr id="1187" name="Google Shape;1187;p109"/>
          <p:cNvPicPr preferRelativeResize="0"/>
          <p:nvPr/>
        </p:nvPicPr>
        <p:blipFill rotWithShape="1">
          <a:blip r:embed="rId5">
            <a:alphaModFix/>
          </a:blip>
          <a:srcRect b="0" l="0" r="0" t="0"/>
          <a:stretch/>
        </p:blipFill>
        <p:spPr>
          <a:xfrm>
            <a:off x="57150" y="3903662"/>
            <a:ext cx="1943100" cy="704850"/>
          </a:xfrm>
          <a:prstGeom prst="rect">
            <a:avLst/>
          </a:prstGeom>
          <a:noFill/>
          <a:ln>
            <a:noFill/>
          </a:ln>
        </p:spPr>
      </p:pic>
      <p:pic>
        <p:nvPicPr>
          <p:cNvPr id="1188" name="Google Shape;1188;p109"/>
          <p:cNvPicPr preferRelativeResize="0"/>
          <p:nvPr/>
        </p:nvPicPr>
        <p:blipFill rotWithShape="1">
          <a:blip r:embed="rId6">
            <a:alphaModFix/>
          </a:blip>
          <a:srcRect b="0" l="0" r="0" t="0"/>
          <a:stretch/>
        </p:blipFill>
        <p:spPr>
          <a:xfrm>
            <a:off x="38100" y="4568825"/>
            <a:ext cx="1962150" cy="542925"/>
          </a:xfrm>
          <a:prstGeom prst="rect">
            <a:avLst/>
          </a:prstGeom>
          <a:noFill/>
          <a:ln>
            <a:noFill/>
          </a:ln>
        </p:spPr>
      </p:pic>
      <p:sp>
        <p:nvSpPr>
          <p:cNvPr id="1189" name="Google Shape;1189;p109"/>
          <p:cNvSpPr txBox="1"/>
          <p:nvPr/>
        </p:nvSpPr>
        <p:spPr>
          <a:xfrm>
            <a:off x="304800" y="3817937"/>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190" name="Google Shape;1190;p109"/>
          <p:cNvSpPr txBox="1"/>
          <p:nvPr/>
        </p:nvSpPr>
        <p:spPr>
          <a:xfrm>
            <a:off x="2506662" y="3973512"/>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cxnSp>
        <p:nvCxnSpPr>
          <p:cNvPr id="1191" name="Google Shape;1191;p109"/>
          <p:cNvCxnSpPr/>
          <p:nvPr/>
        </p:nvCxnSpPr>
        <p:spPr>
          <a:xfrm flipH="1" rot="10800000">
            <a:off x="885825" y="2740025"/>
            <a:ext cx="776287" cy="1203325"/>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2" name="Google Shape;1192;p109"/>
          <p:cNvCxnSpPr/>
          <p:nvPr/>
        </p:nvCxnSpPr>
        <p:spPr>
          <a:xfrm rot="10800000">
            <a:off x="1930400" y="2740025"/>
            <a:ext cx="889000" cy="1416050"/>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3" name="Google Shape;1193;p109"/>
          <p:cNvCxnSpPr/>
          <p:nvPr/>
        </p:nvCxnSpPr>
        <p:spPr>
          <a:xfrm flipH="1" rot="10800000">
            <a:off x="5356225" y="2295525"/>
            <a:ext cx="776287" cy="1204912"/>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4" name="Google Shape;1194;p109"/>
          <p:cNvCxnSpPr/>
          <p:nvPr/>
        </p:nvCxnSpPr>
        <p:spPr>
          <a:xfrm rot="10800000">
            <a:off x="6400800" y="2295525"/>
            <a:ext cx="889000" cy="1416050"/>
          </a:xfrm>
          <a:prstGeom prst="straightConnector1">
            <a:avLst/>
          </a:prstGeom>
          <a:noFill/>
          <a:ln cap="flat" cmpd="sng" w="22225">
            <a:solidFill>
              <a:srgbClr val="000000"/>
            </a:solidFill>
            <a:prstDash val="solid"/>
            <a:miter lim="800000"/>
            <a:headEnd len="med" w="med" type="none"/>
            <a:tailEnd len="med" w="med" type="triangle"/>
          </a:ln>
        </p:spPr>
      </p:cxnSp>
      <p:sp>
        <p:nvSpPr>
          <p:cNvPr id="1195" name="Google Shape;1195;p109"/>
          <p:cNvSpPr txBox="1"/>
          <p:nvPr/>
        </p:nvSpPr>
        <p:spPr>
          <a:xfrm>
            <a:off x="1565275" y="2511425"/>
            <a:ext cx="4159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 </a:t>
            </a:r>
            <a:endParaRPr/>
          </a:p>
        </p:txBody>
      </p:sp>
      <p:sp>
        <p:nvSpPr>
          <p:cNvPr id="1196" name="Google Shape;1196;p109"/>
          <p:cNvSpPr txBox="1"/>
          <p:nvPr/>
        </p:nvSpPr>
        <p:spPr>
          <a:xfrm>
            <a:off x="6061075" y="2100262"/>
            <a:ext cx="4159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 </a:t>
            </a:r>
            <a:endParaRPr/>
          </a:p>
        </p:txBody>
      </p:sp>
      <p:pic>
        <p:nvPicPr>
          <p:cNvPr id="1197" name="Google Shape;1197;p109"/>
          <p:cNvPicPr preferRelativeResize="0"/>
          <p:nvPr/>
        </p:nvPicPr>
        <p:blipFill rotWithShape="1">
          <a:blip r:embed="rId7">
            <a:alphaModFix/>
          </a:blip>
          <a:srcRect b="0" l="0" r="0" t="0"/>
          <a:stretch/>
        </p:blipFill>
        <p:spPr>
          <a:xfrm>
            <a:off x="5162550" y="304800"/>
            <a:ext cx="2476500" cy="1676400"/>
          </a:xfrm>
          <a:prstGeom prst="rect">
            <a:avLst/>
          </a:prstGeom>
          <a:noFill/>
          <a:ln>
            <a:noFill/>
          </a:ln>
        </p:spPr>
      </p:pic>
      <p:pic>
        <p:nvPicPr>
          <p:cNvPr id="1198" name="Google Shape;1198;p109"/>
          <p:cNvPicPr preferRelativeResize="0"/>
          <p:nvPr/>
        </p:nvPicPr>
        <p:blipFill rotWithShape="1">
          <a:blip r:embed="rId8">
            <a:alphaModFix/>
          </a:blip>
          <a:srcRect b="0" l="0" r="0" t="0"/>
          <a:stretch/>
        </p:blipFill>
        <p:spPr>
          <a:xfrm>
            <a:off x="1066800" y="1143000"/>
            <a:ext cx="1943100" cy="1200150"/>
          </a:xfrm>
          <a:prstGeom prst="rect">
            <a:avLst/>
          </a:prstGeom>
          <a:noFill/>
          <a:ln>
            <a:noFill/>
          </a:ln>
        </p:spPr>
      </p:pic>
      <p:sp>
        <p:nvSpPr>
          <p:cNvPr id="1199" name="Google Shape;1199;p109"/>
          <p:cNvSpPr txBox="1"/>
          <p:nvPr/>
        </p:nvSpPr>
        <p:spPr>
          <a:xfrm>
            <a:off x="7924800" y="2100262"/>
            <a:ext cx="9906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DHF</a:t>
            </a:r>
            <a:endParaRPr/>
          </a:p>
        </p:txBody>
      </p:sp>
      <p:sp>
        <p:nvSpPr>
          <p:cNvPr id="1200" name="Google Shape;1200;p109"/>
          <p:cNvSpPr txBox="1"/>
          <p:nvPr/>
        </p:nvSpPr>
        <p:spPr>
          <a:xfrm>
            <a:off x="254000" y="2511425"/>
            <a:ext cx="965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PHF</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1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06" name="Google Shape;1206;p11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Reconstruction: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Reconstruction of Global relation from its fragments is done by applying Union operation on primary horizontal as well as </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Derived horizontal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 is guaranteed as long as the  predicates determining fragmentation are mutually exclusive.</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1"/>
          <p:cNvSpPr txBox="1"/>
          <p:nvPr>
            <p:ph type="title"/>
          </p:nvPr>
        </p:nvSpPr>
        <p:spPr>
          <a:xfrm>
            <a:off x="381000" y="-762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VERTICAL FRAGMENTATION</a:t>
            </a:r>
            <a:endParaRPr/>
          </a:p>
        </p:txBody>
      </p:sp>
      <p:sp>
        <p:nvSpPr>
          <p:cNvPr id="1212" name="Google Shape;1212;p111"/>
          <p:cNvSpPr txBox="1"/>
          <p:nvPr>
            <p:ph idx="1" type="body"/>
          </p:nvPr>
        </p:nvSpPr>
        <p:spPr>
          <a:xfrm>
            <a:off x="228600" y="990600"/>
            <a:ext cx="8686800" cy="5562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Vertical fragmentation refers to the division of a relation into attribute (column) subsets.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Each subset (fragment) is stored at a different node, and each fragment has unique columns—with the exception of the key column, which is common to all fragments.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is the equivalent project</a:t>
            </a:r>
            <a:r>
              <a:rPr b="0" i="0" lang="en-US" sz="2600" u="none">
                <a:solidFill>
                  <a:schemeClr val="dk1"/>
                </a:solidFill>
                <a:latin typeface="Century Schoolbook"/>
                <a:ea typeface="Century Schoolbook"/>
                <a:cs typeface="Century Schoolbook"/>
                <a:sym typeface="Century Schoolbook"/>
              </a:rPr>
              <a:t> (Π)</a:t>
            </a:r>
            <a:r>
              <a:rPr b="0" i="0" lang="en-US" sz="2600" u="none">
                <a:solidFill>
                  <a:schemeClr val="dk1"/>
                </a:solidFill>
                <a:latin typeface="Libre Baskerville"/>
                <a:ea typeface="Libre Baskerville"/>
                <a:cs typeface="Libre Baskerville"/>
                <a:sym typeface="Libre Baskerville"/>
              </a:rPr>
              <a:t> operation in relational Algebra.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vertical fragment keeps only certain attributes of that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Divides a relation vertically by columns.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necessary to include primary key or some candidate key attribute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full relation can be reconstructed from the fragments using join.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0" st="0"/>
                                            </p:txEl>
                                          </p:spTgt>
                                        </p:tgtEl>
                                        <p:attrNameLst>
                                          <p:attrName>style.visibility</p:attrName>
                                        </p:attrNameLst>
                                      </p:cBhvr>
                                      <p:to>
                                        <p:strVal val="visible"/>
                                      </p:to>
                                    </p:set>
                                    <p:anim calcmode="lin" valueType="num">
                                      <p:cBhvr additive="base">
                                        <p:cTn dur="500"/>
                                        <p:tgtEl>
                                          <p:spTgt spid="121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1" st="1"/>
                                            </p:txEl>
                                          </p:spTgt>
                                        </p:tgtEl>
                                        <p:attrNameLst>
                                          <p:attrName>style.visibility</p:attrName>
                                        </p:attrNameLst>
                                      </p:cBhvr>
                                      <p:to>
                                        <p:strVal val="visible"/>
                                      </p:to>
                                    </p:set>
                                    <p:anim calcmode="lin" valueType="num">
                                      <p:cBhvr additive="base">
                                        <p:cTn dur="500"/>
                                        <p:tgtEl>
                                          <p:spTgt spid="121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2" st="2"/>
                                            </p:txEl>
                                          </p:spTgt>
                                        </p:tgtEl>
                                        <p:attrNameLst>
                                          <p:attrName>style.visibility</p:attrName>
                                        </p:attrNameLst>
                                      </p:cBhvr>
                                      <p:to>
                                        <p:strVal val="visible"/>
                                      </p:to>
                                    </p:set>
                                    <p:anim calcmode="lin" valueType="num">
                                      <p:cBhvr additive="base">
                                        <p:cTn dur="500"/>
                                        <p:tgtEl>
                                          <p:spTgt spid="121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3" st="3"/>
                                            </p:txEl>
                                          </p:spTgt>
                                        </p:tgtEl>
                                        <p:attrNameLst>
                                          <p:attrName>style.visibility</p:attrName>
                                        </p:attrNameLst>
                                      </p:cBhvr>
                                      <p:to>
                                        <p:strVal val="visible"/>
                                      </p:to>
                                    </p:set>
                                    <p:anim calcmode="lin" valueType="num">
                                      <p:cBhvr additive="base">
                                        <p:cTn dur="500"/>
                                        <p:tgtEl>
                                          <p:spTgt spid="121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4" st="4"/>
                                            </p:txEl>
                                          </p:spTgt>
                                        </p:tgtEl>
                                        <p:attrNameLst>
                                          <p:attrName>style.visibility</p:attrName>
                                        </p:attrNameLst>
                                      </p:cBhvr>
                                      <p:to>
                                        <p:strVal val="visible"/>
                                      </p:to>
                                    </p:set>
                                    <p:anim calcmode="lin" valueType="num">
                                      <p:cBhvr additive="base">
                                        <p:cTn dur="500"/>
                                        <p:tgtEl>
                                          <p:spTgt spid="121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5" st="5"/>
                                            </p:txEl>
                                          </p:spTgt>
                                        </p:tgtEl>
                                        <p:attrNameLst>
                                          <p:attrName>style.visibility</p:attrName>
                                        </p:attrNameLst>
                                      </p:cBhvr>
                                      <p:to>
                                        <p:strVal val="visible"/>
                                      </p:to>
                                    </p:set>
                                    <p:anim calcmode="lin" valueType="num">
                                      <p:cBhvr additive="base">
                                        <p:cTn dur="500"/>
                                        <p:tgtEl>
                                          <p:spTgt spid="121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6" st="6"/>
                                            </p:txEl>
                                          </p:spTgt>
                                        </p:tgtEl>
                                        <p:attrNameLst>
                                          <p:attrName>style.visibility</p:attrName>
                                        </p:attrNameLst>
                                      </p:cBhvr>
                                      <p:to>
                                        <p:strVal val="visible"/>
                                      </p:to>
                                    </p:set>
                                    <p:anim calcmode="lin" valueType="num">
                                      <p:cBhvr additive="base">
                                        <p:cTn dur="500"/>
                                        <p:tgtEl>
                                          <p:spTgt spid="121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18" name="Google Shape;1218;p1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Definition</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Vertical Fragmentation Partitions R to fragments R1, R2, …, Rr, each of which 	contains a subset of R’s attribute as well as the primary key of 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a:t>
            </a:r>
            <a:r>
              <a:rPr b="0" i="0" lang="en-US" sz="2600" u="none">
                <a:solidFill>
                  <a:schemeClr val="dk1"/>
                </a:solidFill>
                <a:latin typeface="Century Schoolbook"/>
                <a:ea typeface="Century Schoolbook"/>
                <a:cs typeface="Century Schoolbook"/>
                <a:sym typeface="Century Schoolbook"/>
              </a:rPr>
              <a:t> vertical fragment on a relation can be specified by a Π</a:t>
            </a: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(R) operation in the relational algebra.</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a:t>
            </a:r>
            <a:r>
              <a:rPr b="0" baseline="-25000" i="0" lang="en-US" sz="2600" u="none">
                <a:solidFill>
                  <a:schemeClr val="dk1"/>
                </a:solidFill>
                <a:latin typeface="Libre Baskerville"/>
                <a:ea typeface="Libre Baskerville"/>
                <a:cs typeface="Libre Baskerville"/>
                <a:sym typeface="Libre Baskerville"/>
              </a:rPr>
              <a:t>i   =</a:t>
            </a:r>
            <a:r>
              <a:rPr b="0" i="0" lang="en-US" sz="2600" u="none">
                <a:solidFill>
                  <a:schemeClr val="dk1"/>
                </a:solidFill>
                <a:latin typeface="Century Schoolbook"/>
                <a:ea typeface="Century Schoolbook"/>
                <a:cs typeface="Century Schoolbook"/>
                <a:sym typeface="Century Schoolbook"/>
              </a:rPr>
              <a:t> Π</a:t>
            </a: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(R)   where   w&gt;=i&gt;1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   : list of attributes from 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baseline="-25000" i="0" lang="en-US" sz="2600" u="none">
                <a:solidFill>
                  <a:schemeClr val="dk1"/>
                </a:solidFill>
                <a:latin typeface="Century Schoolbook"/>
                <a:ea typeface="Century Schoolbook"/>
                <a:cs typeface="Century Schoolbook"/>
                <a:sym typeface="Century Schoolbook"/>
              </a:rPr>
              <a:t>W</a:t>
            </a:r>
            <a:r>
              <a:rPr b="0" i="0" lang="en-US" sz="2600" u="none">
                <a:solidFill>
                  <a:schemeClr val="dk1"/>
                </a:solidFill>
                <a:latin typeface="Century Schoolbook"/>
                <a:ea typeface="Century Schoolbook"/>
                <a:cs typeface="Century Schoolbook"/>
                <a:sym typeface="Century Schoolbook"/>
              </a:rPr>
              <a:t>   : number of fragments.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13"/>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a:t>
            </a:r>
            <a:br>
              <a:rPr b="0" i="0" lang="en-US" sz="4000" u="none">
                <a:solidFill>
                  <a:schemeClr val="dk2"/>
                </a:solidFill>
                <a:latin typeface="Libre Franklin"/>
                <a:ea typeface="Libre Franklin"/>
                <a:cs typeface="Libre Franklin"/>
                <a:sym typeface="Libre Franklin"/>
              </a:rPr>
            </a:br>
            <a:r>
              <a:rPr b="0" i="0" lang="en-US" sz="2000" u="none">
                <a:solidFill>
                  <a:schemeClr val="dk2"/>
                </a:solidFill>
                <a:latin typeface="Libre Franklin"/>
                <a:ea typeface="Libre Franklin"/>
                <a:cs typeface="Libre Franklin"/>
                <a:sym typeface="Libre Franklin"/>
              </a:rPr>
              <a:t>Account:</a:t>
            </a:r>
            <a:endParaRPr/>
          </a:p>
        </p:txBody>
      </p:sp>
      <p:pic>
        <p:nvPicPr>
          <p:cNvPr id="1224" name="Google Shape;1224;p113"/>
          <p:cNvPicPr preferRelativeResize="0"/>
          <p:nvPr>
            <p:ph idx="1" type="body"/>
          </p:nvPr>
        </p:nvPicPr>
        <p:blipFill rotWithShape="1">
          <a:blip r:embed="rId3">
            <a:alphaModFix/>
          </a:blip>
          <a:srcRect b="0" l="0" r="0" t="0"/>
          <a:stretch/>
        </p:blipFill>
        <p:spPr>
          <a:xfrm>
            <a:off x="1066800" y="914400"/>
            <a:ext cx="5943600" cy="2392362"/>
          </a:xfrm>
          <a:prstGeom prst="rect">
            <a:avLst/>
          </a:prstGeom>
          <a:noFill/>
          <a:ln>
            <a:noFill/>
          </a:ln>
        </p:spPr>
      </p:pic>
      <p:sp>
        <p:nvSpPr>
          <p:cNvPr id="1225" name="Google Shape;1225;p113"/>
          <p:cNvSpPr txBox="1"/>
          <p:nvPr/>
        </p:nvSpPr>
        <p:spPr>
          <a:xfrm>
            <a:off x="1066800" y="3276600"/>
            <a:ext cx="64770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Vertical Fragmentation:</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Account1= Π</a:t>
            </a:r>
            <a:r>
              <a:rPr b="0" baseline="-25000" i="0" lang="en-US" sz="2400" u="none">
                <a:solidFill>
                  <a:schemeClr val="dk1"/>
                </a:solidFill>
                <a:latin typeface="Times New Roman"/>
                <a:ea typeface="Times New Roman"/>
                <a:cs typeface="Times New Roman"/>
                <a:sym typeface="Times New Roman"/>
              </a:rPr>
              <a:t>acno,balance</a:t>
            </a:r>
            <a:r>
              <a:rPr b="0" i="0" lang="en-US" sz="2400" u="none">
                <a:solidFill>
                  <a:schemeClr val="dk1"/>
                </a:solidFill>
                <a:latin typeface="Times New Roman"/>
                <a:ea typeface="Times New Roman"/>
                <a:cs typeface="Times New Roman"/>
                <a:sym typeface="Times New Roman"/>
              </a:rPr>
              <a:t>  (Account)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Account2= Π</a:t>
            </a:r>
            <a:r>
              <a:rPr b="0" baseline="-25000" i="0" lang="en-US" sz="2400" u="none">
                <a:solidFill>
                  <a:schemeClr val="dk1"/>
                </a:solidFill>
                <a:latin typeface="Times New Roman"/>
                <a:ea typeface="Times New Roman"/>
                <a:cs typeface="Times New Roman"/>
                <a:sym typeface="Times New Roman"/>
              </a:rPr>
              <a:t>acno,branch_name</a:t>
            </a:r>
            <a:r>
              <a:rPr b="0" i="0" lang="en-US" sz="2400" u="none">
                <a:solidFill>
                  <a:schemeClr val="dk1"/>
                </a:solidFill>
                <a:latin typeface="Times New Roman"/>
                <a:ea typeface="Times New Roman"/>
                <a:cs typeface="Times New Roman"/>
                <a:sym typeface="Times New Roman"/>
              </a:rPr>
              <a:t>   (Account</a:t>
            </a:r>
            <a:r>
              <a:rPr b="0" i="0" lang="en-US" sz="1800" u="none">
                <a:solidFill>
                  <a:schemeClr val="dk1"/>
                </a:solidFill>
                <a:latin typeface="Arial"/>
                <a:ea typeface="Arial"/>
                <a:cs typeface="Arial"/>
                <a:sym typeface="Arial"/>
              </a:rPr>
              <a:t>)</a:t>
            </a:r>
            <a:endParaRPr/>
          </a:p>
        </p:txBody>
      </p:sp>
      <p:pic>
        <p:nvPicPr>
          <p:cNvPr id="1226" name="Google Shape;1226;p113"/>
          <p:cNvPicPr preferRelativeResize="0"/>
          <p:nvPr/>
        </p:nvPicPr>
        <p:blipFill rotWithShape="1">
          <a:blip r:embed="rId4">
            <a:alphaModFix/>
          </a:blip>
          <a:srcRect b="0" l="0" r="0" t="0"/>
          <a:stretch/>
        </p:blipFill>
        <p:spPr>
          <a:xfrm>
            <a:off x="1066800" y="4876800"/>
            <a:ext cx="3733800" cy="1581150"/>
          </a:xfrm>
          <a:prstGeom prst="rect">
            <a:avLst/>
          </a:prstGeom>
          <a:noFill/>
          <a:ln>
            <a:noFill/>
          </a:ln>
        </p:spPr>
      </p:pic>
      <p:sp>
        <p:nvSpPr>
          <p:cNvPr id="1227" name="Google Shape;1227;p113"/>
          <p:cNvSpPr txBox="1"/>
          <p:nvPr/>
        </p:nvSpPr>
        <p:spPr>
          <a:xfrm>
            <a:off x="1066800" y="4476750"/>
            <a:ext cx="1447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Account1</a:t>
            </a:r>
            <a:endParaRPr/>
          </a:p>
        </p:txBody>
      </p:sp>
      <p:pic>
        <p:nvPicPr>
          <p:cNvPr id="1228" name="Google Shape;1228;p113"/>
          <p:cNvPicPr preferRelativeResize="0"/>
          <p:nvPr/>
        </p:nvPicPr>
        <p:blipFill rotWithShape="1">
          <a:blip r:embed="rId5">
            <a:alphaModFix/>
          </a:blip>
          <a:srcRect b="0" l="0" r="0" t="0"/>
          <a:stretch/>
        </p:blipFill>
        <p:spPr>
          <a:xfrm>
            <a:off x="5507037" y="4864100"/>
            <a:ext cx="1198562" cy="1825625"/>
          </a:xfrm>
          <a:prstGeom prst="rect">
            <a:avLst/>
          </a:prstGeom>
          <a:noFill/>
          <a:ln>
            <a:noFill/>
          </a:ln>
        </p:spPr>
      </p:pic>
      <p:pic>
        <p:nvPicPr>
          <p:cNvPr id="1229" name="Google Shape;1229;p113"/>
          <p:cNvPicPr preferRelativeResize="0"/>
          <p:nvPr/>
        </p:nvPicPr>
        <p:blipFill rotWithShape="1">
          <a:blip r:embed="rId6">
            <a:alphaModFix/>
          </a:blip>
          <a:srcRect b="0" l="0" r="0" t="0"/>
          <a:stretch/>
        </p:blipFill>
        <p:spPr>
          <a:xfrm>
            <a:off x="6705600" y="4846637"/>
            <a:ext cx="1390650" cy="1789112"/>
          </a:xfrm>
          <a:prstGeom prst="rect">
            <a:avLst/>
          </a:prstGeom>
          <a:noFill/>
          <a:ln>
            <a:noFill/>
          </a:ln>
        </p:spPr>
      </p:pic>
      <p:sp>
        <p:nvSpPr>
          <p:cNvPr id="1230" name="Google Shape;1230;p113"/>
          <p:cNvSpPr txBox="1"/>
          <p:nvPr/>
        </p:nvSpPr>
        <p:spPr>
          <a:xfrm>
            <a:off x="5257800" y="4449762"/>
            <a:ext cx="14478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Account2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358" name="Google Shape;358;p33"/>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for using by the end-user due to the simplicity of having a single database design.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a:t>
            </a:r>
            <a:r>
              <a:rPr b="0" i="0" lang="en-US" sz="2600" u="sng">
                <a:solidFill>
                  <a:schemeClr val="hlink"/>
                </a:solidFill>
                <a:latin typeface="Libre Baskerville"/>
                <a:ea typeface="Libre Baskerville"/>
                <a:cs typeface="Libre Baskerville"/>
                <a:sym typeface="Libre Baskerville"/>
                <a:hlinkClick r:id="rId3"/>
              </a:rPr>
              <a:t>data portability</a:t>
            </a:r>
            <a:r>
              <a:rPr b="0" i="0" lang="en-US" sz="2600" u="none">
                <a:solidFill>
                  <a:schemeClr val="dk1"/>
                </a:solidFill>
                <a:latin typeface="Libre Baskerville"/>
                <a:ea typeface="Libre Baskerville"/>
                <a:cs typeface="Libre Baskerville"/>
                <a:sym typeface="Libre Baskerville"/>
              </a:rPr>
              <a:t>Easier data portability and </a:t>
            </a:r>
            <a:r>
              <a:rPr b="0" i="0" lang="en-US" sz="2600" u="sng">
                <a:solidFill>
                  <a:schemeClr val="hlink"/>
                </a:solidFill>
                <a:latin typeface="Libre Baskerville"/>
                <a:ea typeface="Libre Baskerville"/>
                <a:cs typeface="Libre Baskerville"/>
                <a:sym typeface="Libre Baskerville"/>
                <a:hlinkClick r:id="rId4"/>
              </a:rPr>
              <a:t>database administration</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More cost effective than other types of database systems as labour, power supply and maintenance costs are all minimised.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kept in the same location is easier to be changed, re-organised, mirrored, or analysed.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 the information can be accessed at the same time from the same location.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Updates to any given set of data are immediately received by every end-user.</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14"/>
          <p:cNvSpPr txBox="1"/>
          <p:nvPr>
            <p:ph idx="1" type="body"/>
          </p:nvPr>
        </p:nvSpPr>
        <p:spPr>
          <a:xfrm>
            <a:off x="914400" y="1447800"/>
            <a:ext cx="3749675"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
        <p:nvSpPr>
          <p:cNvPr id="1236" name="Google Shape;1236;p114"/>
          <p:cNvSpPr txBox="1"/>
          <p:nvPr>
            <p:ph idx="2" type="body"/>
          </p:nvPr>
        </p:nvSpPr>
        <p:spPr>
          <a:xfrm>
            <a:off x="1295400" y="2209800"/>
            <a:ext cx="4495800" cy="4648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1" i="1" lang="en-US" sz="2400" u="none">
                <a:solidFill>
                  <a:schemeClr val="dk1"/>
                </a:solidFill>
                <a:latin typeface="Libre Baskerville"/>
                <a:ea typeface="Libre Baskerville"/>
                <a:cs typeface="Libre Baskerville"/>
                <a:sym typeface="Libre Baskerville"/>
              </a:rPr>
              <a:t>Vertical Fragmentation</a:t>
            </a:r>
            <a:endParaRPr/>
          </a:p>
          <a:p>
            <a:pPr indent="-273050" lvl="0" marL="273050" marR="0" rtl="0" algn="l">
              <a:lnSpc>
                <a:spcPct val="100000"/>
              </a:lnSpc>
              <a:spcBef>
                <a:spcPts val="500"/>
              </a:spcBef>
              <a:spcAft>
                <a:spcPts val="0"/>
              </a:spcAft>
              <a:buClr>
                <a:schemeClr val="accent1"/>
              </a:buClr>
              <a:buSzPts val="2040"/>
              <a:buFont typeface="Noto Sans Symbols"/>
              <a:buNone/>
            </a:pPr>
            <a:r>
              <a:t/>
            </a:r>
            <a:endParaRPr b="1" i="1"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1" lang="en-US" sz="2600" u="none">
                <a:solidFill>
                  <a:schemeClr val="dk1"/>
                </a:solidFill>
                <a:latin typeface="Libre Baskerville"/>
                <a:ea typeface="Libre Baskerville"/>
                <a:cs typeface="Libre Baskerville"/>
                <a:sym typeface="Libre Baskerville"/>
              </a:rPr>
              <a:t>Columns split : Primary Key retained</a:t>
            </a:r>
            <a:endParaRPr/>
          </a:p>
        </p:txBody>
      </p:sp>
      <p:graphicFrame>
        <p:nvGraphicFramePr>
          <p:cNvPr id="1237" name="Google Shape;1237;p114"/>
          <p:cNvGraphicFramePr/>
          <p:nvPr/>
        </p:nvGraphicFramePr>
        <p:xfrm>
          <a:off x="3657600" y="457200"/>
          <a:ext cx="3000000" cy="3000000"/>
        </p:xfrm>
        <a:graphic>
          <a:graphicData uri="http://schemas.openxmlformats.org/drawingml/2006/table">
            <a:tbl>
              <a:tblPr>
                <a:noFill/>
                <a:tableStyleId>{0A57D902-F366-46F8-9BA7-D571FCFC4296}</a:tableStyleId>
              </a:tblPr>
              <a:tblGrid>
                <a:gridCol w="781050"/>
                <a:gridCol w="895350"/>
                <a:gridCol w="666750"/>
                <a:gridCol w="781050"/>
              </a:tblGrid>
              <a:tr h="3667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Id</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Name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Sal</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Dept</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D1</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D2</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D3</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38" name="Google Shape;1238;p114"/>
          <p:cNvGraphicFramePr/>
          <p:nvPr/>
        </p:nvGraphicFramePr>
        <p:xfrm>
          <a:off x="1676400" y="4191000"/>
          <a:ext cx="3000000" cy="3000000"/>
        </p:xfrm>
        <a:graphic>
          <a:graphicData uri="http://schemas.openxmlformats.org/drawingml/2006/table">
            <a:tbl>
              <a:tblPr>
                <a:noFill/>
                <a:tableStyleId>{0A57D902-F366-46F8-9BA7-D571FCFC4296}</a:tableStyleId>
              </a:tblPr>
              <a:tblGrid>
                <a:gridCol w="566725"/>
                <a:gridCol w="728650"/>
              </a:tblGrid>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Id</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Name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39" name="Google Shape;1239;p114"/>
          <p:cNvGraphicFramePr/>
          <p:nvPr/>
        </p:nvGraphicFramePr>
        <p:xfrm>
          <a:off x="4038600" y="4114800"/>
          <a:ext cx="3000000" cy="3000000"/>
        </p:xfrm>
        <a:graphic>
          <a:graphicData uri="http://schemas.openxmlformats.org/drawingml/2006/table">
            <a:tbl>
              <a:tblPr>
                <a:noFill/>
                <a:tableStyleId>{0A57D902-F366-46F8-9BA7-D571FCFC4296}</a:tableStyleId>
              </a:tblPr>
              <a:tblGrid>
                <a:gridCol w="649275"/>
                <a:gridCol w="722300"/>
                <a:gridCol w="762000"/>
              </a:tblGrid>
              <a:tr h="3349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Id</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Sal</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D1</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D2</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D3</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240" name="Google Shape;1240;p114"/>
          <p:cNvSpPr/>
          <p:nvPr/>
        </p:nvSpPr>
        <p:spPr>
          <a:xfrm>
            <a:off x="561975" y="762000"/>
            <a:ext cx="2867025" cy="628650"/>
          </a:xfrm>
          <a:prstGeom prst="rect">
            <a:avLst/>
          </a:prstGeom>
        </p:spPr>
        <p:txBody>
          <a:bodyPr>
            <a:prstTxWarp prst="textPlain"/>
          </a:bodyPr>
          <a:lstStyle/>
          <a:p>
            <a:pPr lvl="0" algn="l"/>
            <a:r>
              <a:rPr b="0" i="0">
                <a:ln cap="flat" cmpd="sng" w="9525">
                  <a:solidFill>
                    <a:srgbClr val="00FFFF"/>
                  </a:solidFill>
                  <a:prstDash val="solid"/>
                  <a:miter lim="800000"/>
                  <a:headEnd len="sm" w="sm" type="none"/>
                  <a:tailEnd len="sm" w="sm" type="none"/>
                </a:ln>
                <a:solidFill>
                  <a:srgbClr val="FF0000"/>
                </a:solidFill>
                <a:latin typeface="Arial Black"/>
              </a:rPr>
              <a:t>Example Used Table Name :Employee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1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Correctness criteria for Vertical fragmentation:</a:t>
            </a:r>
            <a:endParaRPr/>
          </a:p>
        </p:txBody>
      </p:sp>
      <p:sp>
        <p:nvSpPr>
          <p:cNvPr id="1246" name="Google Shape;1246;p115"/>
          <p:cNvSpPr txBox="1"/>
          <p:nvPr>
            <p:ph idx="1" type="body"/>
          </p:nvPr>
        </p:nvSpPr>
        <p:spPr>
          <a:xfrm>
            <a:off x="914400" y="1447800"/>
            <a:ext cx="7772400" cy="4876800"/>
          </a:xfrm>
          <a:prstGeom prst="rect">
            <a:avLst/>
          </a:prstGeom>
          <a:noFill/>
          <a:ln>
            <a:noFill/>
          </a:ln>
        </p:spPr>
        <p:txBody>
          <a:bodyPr anchorCtr="0" anchor="t" bIns="45700" lIns="91425" spcFirstLastPara="1" rIns="91425" wrap="square" tIns="45700">
            <a:noAutofit/>
          </a:bodyPr>
          <a:lstStyle/>
          <a:p>
            <a:pPr indent="-120650" lvl="2" marL="822325" marR="0" rtl="0" algn="l">
              <a:lnSpc>
                <a:spcPct val="90000"/>
              </a:lnSpc>
              <a:spcBef>
                <a:spcPts val="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Completeness: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A set of vertical fragments whose projection lists L1, L2, …, Ln include all the attributes in R but share only the primary key of R.  </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In this case the projection lists satisfy the following two conditions: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L1 ∪ L2 ∪ ... ∪ Ln = ATTRS (R) </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Li ∩ Lj = PK(R) for any i j, where ATTRS (R) is the set of attributes of R and PK(R) is the primary key of R.</a:t>
            </a:r>
            <a:endParaRPr/>
          </a:p>
          <a:p>
            <a:pPr indent="-120650" lvl="2" marL="822325" marR="0" rtl="0" algn="l">
              <a:lnSpc>
                <a:spcPct val="90000"/>
              </a:lnSpc>
              <a:spcBef>
                <a:spcPts val="30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Reconstruction:</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To reconstruct R from complete vertical fragments a OUTER Join (Join)is applied.</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Disjointnes: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R1 ∩R2 ∩R3…..Rn=PK(R)</a:t>
            </a:r>
            <a:endParaRPr b="0" i="0" sz="2000" u="none" cap="none" strike="noStrike">
              <a:solidFill>
                <a:schemeClr val="dk1"/>
              </a:solidFill>
              <a:latin typeface="Century Schoolbook"/>
              <a:ea typeface="Century Schoolbook"/>
              <a:cs typeface="Century Schoolbook"/>
              <a:sym typeface="Century Schoolbook"/>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52" name="Google Shape;1252;p116"/>
          <p:cNvPicPr preferRelativeResize="0"/>
          <p:nvPr/>
        </p:nvPicPr>
        <p:blipFill rotWithShape="1">
          <a:blip r:embed="rId3">
            <a:alphaModFix/>
          </a:blip>
          <a:srcRect b="0" l="0" r="0" t="0"/>
          <a:stretch/>
        </p:blipFill>
        <p:spPr>
          <a:xfrm>
            <a:off x="1066800" y="4876800"/>
            <a:ext cx="3733800" cy="1581150"/>
          </a:xfrm>
          <a:prstGeom prst="rect">
            <a:avLst/>
          </a:prstGeom>
          <a:noFill/>
          <a:ln>
            <a:noFill/>
          </a:ln>
        </p:spPr>
      </p:pic>
      <p:pic>
        <p:nvPicPr>
          <p:cNvPr id="1253" name="Google Shape;1253;p116"/>
          <p:cNvPicPr preferRelativeResize="0"/>
          <p:nvPr/>
        </p:nvPicPr>
        <p:blipFill rotWithShape="1">
          <a:blip r:embed="rId4">
            <a:alphaModFix/>
          </a:blip>
          <a:srcRect b="0" l="0" r="0" t="0"/>
          <a:stretch/>
        </p:blipFill>
        <p:spPr>
          <a:xfrm>
            <a:off x="5507037" y="4864100"/>
            <a:ext cx="1198562" cy="1825625"/>
          </a:xfrm>
          <a:prstGeom prst="rect">
            <a:avLst/>
          </a:prstGeom>
          <a:noFill/>
          <a:ln>
            <a:noFill/>
          </a:ln>
        </p:spPr>
      </p:pic>
      <p:pic>
        <p:nvPicPr>
          <p:cNvPr id="1254" name="Google Shape;1254;p116"/>
          <p:cNvPicPr preferRelativeResize="0"/>
          <p:nvPr/>
        </p:nvPicPr>
        <p:blipFill rotWithShape="1">
          <a:blip r:embed="rId5">
            <a:alphaModFix/>
          </a:blip>
          <a:srcRect b="0" l="0" r="0" t="0"/>
          <a:stretch/>
        </p:blipFill>
        <p:spPr>
          <a:xfrm>
            <a:off x="6705600" y="4846637"/>
            <a:ext cx="1390650" cy="1789112"/>
          </a:xfrm>
          <a:prstGeom prst="rect">
            <a:avLst/>
          </a:prstGeom>
          <a:noFill/>
          <a:ln>
            <a:noFill/>
          </a:ln>
        </p:spPr>
      </p:pic>
      <p:pic>
        <p:nvPicPr>
          <p:cNvPr id="1255" name="Google Shape;1255;p116"/>
          <p:cNvPicPr preferRelativeResize="0"/>
          <p:nvPr>
            <p:ph idx="1" type="body"/>
          </p:nvPr>
        </p:nvPicPr>
        <p:blipFill rotWithShape="1">
          <a:blip r:embed="rId6">
            <a:alphaModFix/>
          </a:blip>
          <a:srcRect b="0" l="0" r="0" t="0"/>
          <a:stretch/>
        </p:blipFill>
        <p:spPr>
          <a:xfrm>
            <a:off x="2409825" y="1852612"/>
            <a:ext cx="4295775" cy="1295400"/>
          </a:xfrm>
          <a:prstGeom prst="rect">
            <a:avLst/>
          </a:prstGeom>
          <a:noFill/>
          <a:ln>
            <a:noFill/>
          </a:ln>
        </p:spPr>
      </p:pic>
      <p:cxnSp>
        <p:nvCxnSpPr>
          <p:cNvPr id="1256" name="Google Shape;1256;p116"/>
          <p:cNvCxnSpPr/>
          <p:nvPr/>
        </p:nvCxnSpPr>
        <p:spPr>
          <a:xfrm flipH="1" rot="10800000">
            <a:off x="4017962" y="3460750"/>
            <a:ext cx="776287" cy="1204912"/>
          </a:xfrm>
          <a:prstGeom prst="straightConnector1">
            <a:avLst/>
          </a:prstGeom>
          <a:noFill/>
          <a:ln cap="flat" cmpd="sng" w="22225">
            <a:solidFill>
              <a:srgbClr val="000000"/>
            </a:solidFill>
            <a:prstDash val="solid"/>
            <a:miter lim="800000"/>
            <a:headEnd len="med" w="med" type="none"/>
            <a:tailEnd len="med" w="med" type="triangle"/>
          </a:ln>
        </p:spPr>
      </p:cxnSp>
      <p:cxnSp>
        <p:nvCxnSpPr>
          <p:cNvPr id="1257" name="Google Shape;1257;p116"/>
          <p:cNvCxnSpPr/>
          <p:nvPr/>
        </p:nvCxnSpPr>
        <p:spPr>
          <a:xfrm rot="10800000">
            <a:off x="5062537" y="3460750"/>
            <a:ext cx="889000" cy="1416050"/>
          </a:xfrm>
          <a:prstGeom prst="straightConnector1">
            <a:avLst/>
          </a:prstGeom>
          <a:noFill/>
          <a:ln cap="flat" cmpd="sng" w="22225">
            <a:solidFill>
              <a:srgbClr val="000000"/>
            </a:solidFill>
            <a:prstDash val="solid"/>
            <a:miter lim="800000"/>
            <a:headEnd len="med" w="med" type="none"/>
            <a:tailEnd len="med" w="med" type="triangle"/>
          </a:ln>
        </p:spPr>
      </p:cxnSp>
      <p:pic>
        <p:nvPicPr>
          <p:cNvPr id="1258" name="Google Shape;1258;p116"/>
          <p:cNvPicPr preferRelativeResize="0"/>
          <p:nvPr/>
        </p:nvPicPr>
        <p:blipFill rotWithShape="1">
          <a:blip r:embed="rId7">
            <a:alphaModFix/>
          </a:blip>
          <a:srcRect b="0" l="0" r="0" t="0"/>
          <a:stretch/>
        </p:blipFill>
        <p:spPr>
          <a:xfrm>
            <a:off x="4865687" y="3302000"/>
            <a:ext cx="190500" cy="180975"/>
          </a:xfrm>
          <a:prstGeom prst="rect">
            <a:avLst/>
          </a:prstGeom>
          <a:noFill/>
          <a:ln>
            <a:noFill/>
          </a:ln>
        </p:spPr>
      </p:pic>
      <p:cxnSp>
        <p:nvCxnSpPr>
          <p:cNvPr id="1259" name="Google Shape;1259;p116"/>
          <p:cNvCxnSpPr/>
          <p:nvPr/>
        </p:nvCxnSpPr>
        <p:spPr>
          <a:xfrm>
            <a:off x="5056187" y="3392487"/>
            <a:ext cx="0" cy="0"/>
          </a:xfrm>
          <a:prstGeom prst="straightConnector1">
            <a:avLst/>
          </a:prstGeom>
          <a:noFill/>
          <a:ln cap="flat" cmpd="sng" w="9525">
            <a:solidFill>
              <a:srgbClr val="AF3408"/>
            </a:solidFill>
            <a:prstDash val="solid"/>
            <a:miter lim="800000"/>
            <a:headEnd len="med" w="med" type="none"/>
            <a:tailEnd len="med" w="med" type="none"/>
          </a:ln>
        </p:spPr>
      </p:cxnSp>
      <p:cxnSp>
        <p:nvCxnSpPr>
          <p:cNvPr id="1260" name="Google Shape;1260;p116"/>
          <p:cNvCxnSpPr/>
          <p:nvPr/>
        </p:nvCxnSpPr>
        <p:spPr>
          <a:xfrm>
            <a:off x="5022850" y="3328987"/>
            <a:ext cx="0" cy="153987"/>
          </a:xfrm>
          <a:prstGeom prst="straightConnector1">
            <a:avLst/>
          </a:prstGeom>
          <a:noFill/>
          <a:ln cap="flat" cmpd="sng" w="9525">
            <a:solidFill>
              <a:srgbClr val="000000"/>
            </a:solidFill>
            <a:prstDash val="solid"/>
            <a:miter lim="800000"/>
            <a:headEnd len="med" w="med" type="none"/>
            <a:tailEnd len="med" w="med" type="none"/>
          </a:ln>
        </p:spPr>
      </p:cxnSp>
      <p:sp>
        <p:nvSpPr>
          <p:cNvPr id="1261" name="Google Shape;1261;p116"/>
          <p:cNvSpPr txBox="1"/>
          <p:nvPr/>
        </p:nvSpPr>
        <p:spPr>
          <a:xfrm>
            <a:off x="2409825" y="1447800"/>
            <a:ext cx="13239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a:t>
            </a:r>
            <a:endParaRPr/>
          </a:p>
        </p:txBody>
      </p:sp>
      <p:sp>
        <p:nvSpPr>
          <p:cNvPr id="1262" name="Google Shape;1262;p116"/>
          <p:cNvSpPr txBox="1"/>
          <p:nvPr/>
        </p:nvSpPr>
        <p:spPr>
          <a:xfrm>
            <a:off x="914400" y="4402137"/>
            <a:ext cx="132397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Account1</a:t>
            </a:r>
            <a:endParaRPr/>
          </a:p>
        </p:txBody>
      </p:sp>
      <p:sp>
        <p:nvSpPr>
          <p:cNvPr id="1263" name="Google Shape;1263;p116"/>
          <p:cNvSpPr txBox="1"/>
          <p:nvPr/>
        </p:nvSpPr>
        <p:spPr>
          <a:xfrm>
            <a:off x="6126162" y="4364037"/>
            <a:ext cx="13239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Account2</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7"/>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270" name="Google Shape;1270;p11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10"/>
              <a:buNone/>
            </a:pPr>
            <a:r>
              <a:t/>
            </a:r>
            <a:endParaRPr b="1" i="0" sz="2600" u="none">
              <a:solidFill>
                <a:schemeClr val="dk1"/>
              </a:solidFill>
              <a:latin typeface="Libre Baskerville"/>
              <a:ea typeface="Libre Baskerville"/>
              <a:cs typeface="Libre Baskerville"/>
              <a:sym typeface="Libre Baskerville"/>
            </a:endParaRPr>
          </a:p>
          <a:p>
            <a:pPr indent="-228599" lvl="1" marL="547687" rtl="0" algn="l">
              <a:lnSpc>
                <a:spcPct val="90000"/>
              </a:lnSpc>
              <a:spcBef>
                <a:spcPts val="300"/>
              </a:spcBef>
              <a:spcAft>
                <a:spcPts val="0"/>
              </a:spcAft>
              <a:buClr>
                <a:schemeClr val="accent2"/>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Mixed (Hybrid) fragmentation</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 combination of Vertical fragmentation and Horizontal fragmentation.</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This is achieved by SELECT-PROJECT operations which is represented by Π</a:t>
            </a:r>
            <a:r>
              <a:rPr b="0" baseline="-25000" i="0" lang="en-US" sz="2400" u="none">
                <a:solidFill>
                  <a:schemeClr val="dk1"/>
                </a:solidFill>
                <a:latin typeface="Libre Baskerville"/>
                <a:ea typeface="Libre Baskerville"/>
                <a:cs typeface="Libre Baskerville"/>
                <a:sym typeface="Libre Baskerville"/>
              </a:rPr>
              <a:t>Li</a:t>
            </a:r>
            <a:r>
              <a:rPr b="0" i="0" lang="en-US" sz="2400" u="none">
                <a:solidFill>
                  <a:schemeClr val="dk1"/>
                </a:solidFill>
                <a:latin typeface="Libre Baskerville"/>
                <a:ea typeface="Libre Baskerville"/>
                <a:cs typeface="Libre Baskerville"/>
                <a:sym typeface="Libre Baskerville"/>
              </a:rPr>
              <a:t>(</a:t>
            </a:r>
            <a:r>
              <a:rPr b="1" i="0" lang="en-US" sz="2400" u="none">
                <a:solidFill>
                  <a:schemeClr val="dk1"/>
                </a:solidFill>
                <a:latin typeface="Noto Sans Symbols"/>
                <a:ea typeface="Noto Sans Symbols"/>
                <a:cs typeface="Noto Sans Symbols"/>
                <a:sym typeface="Noto Sans Symbols"/>
              </a:rPr>
              <a:t>σ</a:t>
            </a:r>
            <a:r>
              <a:rPr b="0" baseline="-25000" i="0" lang="en-US" sz="2400" u="none">
                <a:solidFill>
                  <a:schemeClr val="dk1"/>
                </a:solidFill>
                <a:latin typeface="Libre Baskerville"/>
                <a:ea typeface="Libre Baskerville"/>
                <a:cs typeface="Libre Baskerville"/>
                <a:sym typeface="Libre Baskerville"/>
              </a:rPr>
              <a:t>Ci</a:t>
            </a:r>
            <a:r>
              <a:rPr b="0" i="0" lang="en-US" sz="2400" u="none">
                <a:solidFill>
                  <a:schemeClr val="dk1"/>
                </a:solidFill>
                <a:latin typeface="Libre Baskerville"/>
                <a:ea typeface="Libre Baskerville"/>
                <a:cs typeface="Libre Baskerville"/>
                <a:sym typeface="Libre Baskerville"/>
              </a:rPr>
              <a:t> (R)).</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If C = True (Select all tuples) and L ≠ ATTRS(R), we get a vertical fragment, and if C ≠ True and L ≠ ATTRS(R), we get a mixed fragment.</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If C = True and L = ATTRS(R), then R can be considered a fragment</a:t>
            </a:r>
            <a:r>
              <a:rPr b="0" i="0" lang="en-US" sz="2000" u="none">
                <a:solidFill>
                  <a:schemeClr val="dk1"/>
                </a:solidFill>
                <a:latin typeface="Libre Baskerville"/>
                <a:ea typeface="Libre Baskerville"/>
                <a:cs typeface="Libre Baskerville"/>
                <a:sym typeface="Libre Baskerville"/>
              </a:rPr>
              <a:t>.</a:t>
            </a:r>
            <a:endParaRPr/>
          </a:p>
        </p:txBody>
      </p:sp>
      <p:sp>
        <p:nvSpPr>
          <p:cNvPr id="1271" name="Google Shape;1271;p11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1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77" name="Google Shape;1277;p118"/>
          <p:cNvPicPr preferRelativeResize="0"/>
          <p:nvPr>
            <p:ph idx="1" type="body"/>
          </p:nvPr>
        </p:nvPicPr>
        <p:blipFill rotWithShape="1">
          <a:blip r:embed="rId3">
            <a:alphaModFix/>
          </a:blip>
          <a:srcRect b="0" l="0" r="0" t="0"/>
          <a:stretch/>
        </p:blipFill>
        <p:spPr>
          <a:xfrm>
            <a:off x="1447800" y="1600200"/>
            <a:ext cx="4957762" cy="4267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1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83" name="Google Shape;1283;p119"/>
          <p:cNvPicPr preferRelativeResize="0"/>
          <p:nvPr>
            <p:ph idx="1" type="body"/>
          </p:nvPr>
        </p:nvPicPr>
        <p:blipFill rotWithShape="1">
          <a:blip r:embed="rId3">
            <a:alphaModFix/>
          </a:blip>
          <a:srcRect b="0" l="0" r="0" t="0"/>
          <a:stretch/>
        </p:blipFill>
        <p:spPr>
          <a:xfrm>
            <a:off x="990600" y="1219200"/>
            <a:ext cx="6172200" cy="4572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2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89" name="Google Shape;1289;p12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the following database that has to be distributed: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Patient(Number,Name,SSN,Amount_Due,Dept,Doctor,Med_treatment)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Department(Dept,Location,Director)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Staff(Staffnum,Director,Task)</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2 examples of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2 examples of Vertical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1 examples of Derived fragmentation</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2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95" name="Google Shape;1295;p121"/>
          <p:cNvPicPr preferRelativeResize="0"/>
          <p:nvPr>
            <p:ph idx="1" type="body"/>
          </p:nvPr>
        </p:nvPicPr>
        <p:blipFill rotWithShape="1">
          <a:blip r:embed="rId3">
            <a:alphaModFix/>
          </a:blip>
          <a:srcRect b="0" l="0" r="0" t="0"/>
          <a:stretch/>
        </p:blipFill>
        <p:spPr>
          <a:xfrm>
            <a:off x="838200" y="2249487"/>
            <a:ext cx="6707187" cy="2968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2"/>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REPLICATION</a:t>
            </a:r>
            <a:endParaRPr/>
          </a:p>
        </p:txBody>
      </p:sp>
      <p:sp>
        <p:nvSpPr>
          <p:cNvPr id="1301" name="Google Shape;1301;p122"/>
          <p:cNvSpPr txBox="1"/>
          <p:nvPr>
            <p:ph idx="1" type="body"/>
          </p:nvPr>
        </p:nvSpPr>
        <p:spPr>
          <a:xfrm>
            <a:off x="228600" y="1524000"/>
            <a:ext cx="8610600" cy="48768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Process of storing data in more than one site</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Replication Schema</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Description of the replication of fragments.</a:t>
            </a:r>
            <a:endParaRPr/>
          </a:p>
          <a:p>
            <a:pPr indent="-88263" lvl="1" marL="547687" rtl="0" algn="l">
              <a:lnSpc>
                <a:spcPct val="90000"/>
              </a:lnSpc>
              <a:spcBef>
                <a:spcPts val="300"/>
              </a:spcBef>
              <a:spcAft>
                <a:spcPts val="0"/>
              </a:spcAft>
              <a:buClr>
                <a:schemeClr val="accent2"/>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28599" lvl="1" marL="547687" rtl="0" algn="l">
              <a:lnSpc>
                <a:spcPct val="90000"/>
              </a:lnSpc>
              <a:spcBef>
                <a:spcPts val="300"/>
              </a:spcBef>
              <a:spcAft>
                <a:spcPts val="0"/>
              </a:spcAft>
              <a:buSzPts val="2210"/>
              <a:buNone/>
            </a:pPr>
            <a:r>
              <a:rPr b="0" i="0" lang="en-US" sz="2600" u="none">
                <a:solidFill>
                  <a:schemeClr val="dk1"/>
                </a:solidFill>
                <a:latin typeface="Libre Baskerville"/>
                <a:ea typeface="Libre Baskerville"/>
                <a:cs typeface="Libre Baskerville"/>
                <a:sym typeface="Libre Baskerville"/>
              </a:rPr>
              <a:t>Types of Replications: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Fully replicated distributed database </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Replicating the whole database at every site</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Improves availability</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Improves performance of retrieval</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Can slow down update operations drastically</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Expensive concurrency control and recovery techniques</a:t>
            </a:r>
            <a:endParaRPr/>
          </a:p>
          <a:p>
            <a:pPr indent="-132715" lvl="0" marL="273050" rtl="0" algn="l">
              <a:spcBef>
                <a:spcPts val="575"/>
              </a:spcBef>
              <a:spcAft>
                <a:spcPts val="0"/>
              </a:spcAft>
              <a:buSzPts val="2210"/>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0" st="0"/>
                                            </p:txEl>
                                          </p:spTgt>
                                        </p:tgtEl>
                                        <p:attrNameLst>
                                          <p:attrName>style.visibility</p:attrName>
                                        </p:attrNameLst>
                                      </p:cBhvr>
                                      <p:to>
                                        <p:strVal val="visible"/>
                                      </p:to>
                                    </p:set>
                                    <p:anim calcmode="lin" valueType="num">
                                      <p:cBhvr additive="base">
                                        <p:cTn dur="500"/>
                                        <p:tgtEl>
                                          <p:spTgt spid="13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 st="1"/>
                                            </p:txEl>
                                          </p:spTgt>
                                        </p:tgtEl>
                                        <p:attrNameLst>
                                          <p:attrName>style.visibility</p:attrName>
                                        </p:attrNameLst>
                                      </p:cBhvr>
                                      <p:to>
                                        <p:strVal val="visible"/>
                                      </p:to>
                                    </p:set>
                                    <p:anim calcmode="lin" valueType="num">
                                      <p:cBhvr additive="base">
                                        <p:cTn dur="500"/>
                                        <p:tgtEl>
                                          <p:spTgt spid="130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2" st="2"/>
                                            </p:txEl>
                                          </p:spTgt>
                                        </p:tgtEl>
                                        <p:attrNameLst>
                                          <p:attrName>style.visibility</p:attrName>
                                        </p:attrNameLst>
                                      </p:cBhvr>
                                      <p:to>
                                        <p:strVal val="visible"/>
                                      </p:to>
                                    </p:set>
                                    <p:anim calcmode="lin" valueType="num">
                                      <p:cBhvr additive="base">
                                        <p:cTn dur="500"/>
                                        <p:tgtEl>
                                          <p:spTgt spid="130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3" st="3"/>
                                            </p:txEl>
                                          </p:spTgt>
                                        </p:tgtEl>
                                        <p:attrNameLst>
                                          <p:attrName>style.visibility</p:attrName>
                                        </p:attrNameLst>
                                      </p:cBhvr>
                                      <p:to>
                                        <p:strVal val="visible"/>
                                      </p:to>
                                    </p:set>
                                    <p:anim calcmode="lin" valueType="num">
                                      <p:cBhvr additive="base">
                                        <p:cTn dur="500"/>
                                        <p:tgtEl>
                                          <p:spTgt spid="130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4" st="4"/>
                                            </p:txEl>
                                          </p:spTgt>
                                        </p:tgtEl>
                                        <p:attrNameLst>
                                          <p:attrName>style.visibility</p:attrName>
                                        </p:attrNameLst>
                                      </p:cBhvr>
                                      <p:to>
                                        <p:strVal val="visible"/>
                                      </p:to>
                                    </p:set>
                                    <p:anim calcmode="lin" valueType="num">
                                      <p:cBhvr additive="base">
                                        <p:cTn dur="500"/>
                                        <p:tgtEl>
                                          <p:spTgt spid="130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5" st="5"/>
                                            </p:txEl>
                                          </p:spTgt>
                                        </p:tgtEl>
                                        <p:attrNameLst>
                                          <p:attrName>style.visibility</p:attrName>
                                        </p:attrNameLst>
                                      </p:cBhvr>
                                      <p:to>
                                        <p:strVal val="visible"/>
                                      </p:to>
                                    </p:set>
                                    <p:anim calcmode="lin" valueType="num">
                                      <p:cBhvr additive="base">
                                        <p:cTn dur="500"/>
                                        <p:tgtEl>
                                          <p:spTgt spid="130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6" st="6"/>
                                            </p:txEl>
                                          </p:spTgt>
                                        </p:tgtEl>
                                        <p:attrNameLst>
                                          <p:attrName>style.visibility</p:attrName>
                                        </p:attrNameLst>
                                      </p:cBhvr>
                                      <p:to>
                                        <p:strVal val="visible"/>
                                      </p:to>
                                    </p:set>
                                    <p:anim calcmode="lin" valueType="num">
                                      <p:cBhvr additive="base">
                                        <p:cTn dur="500"/>
                                        <p:tgtEl>
                                          <p:spTgt spid="130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7" st="7"/>
                                            </p:txEl>
                                          </p:spTgt>
                                        </p:tgtEl>
                                        <p:attrNameLst>
                                          <p:attrName>style.visibility</p:attrName>
                                        </p:attrNameLst>
                                      </p:cBhvr>
                                      <p:to>
                                        <p:strVal val="visible"/>
                                      </p:to>
                                    </p:set>
                                    <p:anim calcmode="lin" valueType="num">
                                      <p:cBhvr additive="base">
                                        <p:cTn dur="500"/>
                                        <p:tgtEl>
                                          <p:spTgt spid="130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8" st="8"/>
                                            </p:txEl>
                                          </p:spTgt>
                                        </p:tgtEl>
                                        <p:attrNameLst>
                                          <p:attrName>style.visibility</p:attrName>
                                        </p:attrNameLst>
                                      </p:cBhvr>
                                      <p:to>
                                        <p:strVal val="visible"/>
                                      </p:to>
                                    </p:set>
                                    <p:anim calcmode="lin" valueType="num">
                                      <p:cBhvr additive="base">
                                        <p:cTn dur="500"/>
                                        <p:tgtEl>
                                          <p:spTgt spid="130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9" st="9"/>
                                            </p:txEl>
                                          </p:spTgt>
                                        </p:tgtEl>
                                        <p:attrNameLst>
                                          <p:attrName>style.visibility</p:attrName>
                                        </p:attrNameLst>
                                      </p:cBhvr>
                                      <p:to>
                                        <p:strVal val="visible"/>
                                      </p:to>
                                    </p:set>
                                    <p:anim calcmode="lin" valueType="num">
                                      <p:cBhvr additive="base">
                                        <p:cTn dur="500"/>
                                        <p:tgtEl>
                                          <p:spTgt spid="1301">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0" st="10"/>
                                            </p:txEl>
                                          </p:spTgt>
                                        </p:tgtEl>
                                        <p:attrNameLst>
                                          <p:attrName>style.visibility</p:attrName>
                                        </p:attrNameLst>
                                      </p:cBhvr>
                                      <p:to>
                                        <p:strVal val="visible"/>
                                      </p:to>
                                    </p:set>
                                    <p:anim calcmode="lin" valueType="num">
                                      <p:cBhvr additive="base">
                                        <p:cTn dur="500"/>
                                        <p:tgtEl>
                                          <p:spTgt spid="1301">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1" st="11"/>
                                            </p:txEl>
                                          </p:spTgt>
                                        </p:tgtEl>
                                        <p:attrNameLst>
                                          <p:attrName>style.visibility</p:attrName>
                                        </p:attrNameLst>
                                      </p:cBhvr>
                                      <p:to>
                                        <p:strVal val="visible"/>
                                      </p:to>
                                    </p:set>
                                    <p:anim calcmode="lin" valueType="num">
                                      <p:cBhvr additive="base">
                                        <p:cTn dur="500"/>
                                        <p:tgtEl>
                                          <p:spTgt spid="1301">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23"/>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REPLICATION   (contd…)</a:t>
            </a:r>
            <a:endParaRPr/>
          </a:p>
        </p:txBody>
      </p:sp>
      <p:sp>
        <p:nvSpPr>
          <p:cNvPr id="1307" name="Google Shape;1307;p123"/>
          <p:cNvSpPr txBox="1"/>
          <p:nvPr>
            <p:ph idx="1" type="body"/>
          </p:nvPr>
        </p:nvSpPr>
        <p:spPr>
          <a:xfrm>
            <a:off x="228600" y="1524000"/>
            <a:ext cx="8610600" cy="4648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 replication distributed database</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fragment is stored exactly at one site</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 fragments must be disjoint except primary keys</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Also called Non-redundant allocation</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Partial Replication</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Some fragments may be replicated while others may not</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Number of copies range from one to total number of sites in a distributed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0" st="0"/>
                                            </p:txEl>
                                          </p:spTgt>
                                        </p:tgtEl>
                                        <p:attrNameLst>
                                          <p:attrName>style.visibility</p:attrName>
                                        </p:attrNameLst>
                                      </p:cBhvr>
                                      <p:to>
                                        <p:strVal val="visible"/>
                                      </p:to>
                                    </p:set>
                                    <p:anim calcmode="lin" valueType="num">
                                      <p:cBhvr additive="base">
                                        <p:cTn dur="500"/>
                                        <p:tgtEl>
                                          <p:spTgt spid="13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1" st="1"/>
                                            </p:txEl>
                                          </p:spTgt>
                                        </p:tgtEl>
                                        <p:attrNameLst>
                                          <p:attrName>style.visibility</p:attrName>
                                        </p:attrNameLst>
                                      </p:cBhvr>
                                      <p:to>
                                        <p:strVal val="visible"/>
                                      </p:to>
                                    </p:set>
                                    <p:anim calcmode="lin" valueType="num">
                                      <p:cBhvr additive="base">
                                        <p:cTn dur="500"/>
                                        <p:tgtEl>
                                          <p:spTgt spid="130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2" st="2"/>
                                            </p:txEl>
                                          </p:spTgt>
                                        </p:tgtEl>
                                        <p:attrNameLst>
                                          <p:attrName>style.visibility</p:attrName>
                                        </p:attrNameLst>
                                      </p:cBhvr>
                                      <p:to>
                                        <p:strVal val="visible"/>
                                      </p:to>
                                    </p:set>
                                    <p:anim calcmode="lin" valueType="num">
                                      <p:cBhvr additive="base">
                                        <p:cTn dur="500"/>
                                        <p:tgtEl>
                                          <p:spTgt spid="130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3" st="3"/>
                                            </p:txEl>
                                          </p:spTgt>
                                        </p:tgtEl>
                                        <p:attrNameLst>
                                          <p:attrName>style.visibility</p:attrName>
                                        </p:attrNameLst>
                                      </p:cBhvr>
                                      <p:to>
                                        <p:strVal val="visible"/>
                                      </p:to>
                                    </p:set>
                                    <p:anim calcmode="lin" valueType="num">
                                      <p:cBhvr additive="base">
                                        <p:cTn dur="500"/>
                                        <p:tgtEl>
                                          <p:spTgt spid="130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4" st="4"/>
                                            </p:txEl>
                                          </p:spTgt>
                                        </p:tgtEl>
                                        <p:attrNameLst>
                                          <p:attrName>style.visibility</p:attrName>
                                        </p:attrNameLst>
                                      </p:cBhvr>
                                      <p:to>
                                        <p:strVal val="visible"/>
                                      </p:to>
                                    </p:set>
                                    <p:anim calcmode="lin" valueType="num">
                                      <p:cBhvr additive="base">
                                        <p:cTn dur="500"/>
                                        <p:tgtEl>
                                          <p:spTgt spid="130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5" st="5"/>
                                            </p:txEl>
                                          </p:spTgt>
                                        </p:tgtEl>
                                        <p:attrNameLst>
                                          <p:attrName>style.visibility</p:attrName>
                                        </p:attrNameLst>
                                      </p:cBhvr>
                                      <p:to>
                                        <p:strVal val="visible"/>
                                      </p:to>
                                    </p:set>
                                    <p:anim calcmode="lin" valueType="num">
                                      <p:cBhvr additive="base">
                                        <p:cTn dur="500"/>
                                        <p:tgtEl>
                                          <p:spTgt spid="130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6" st="6"/>
                                            </p:txEl>
                                          </p:spTgt>
                                        </p:tgtEl>
                                        <p:attrNameLst>
                                          <p:attrName>style.visibility</p:attrName>
                                        </p:attrNameLst>
                                      </p:cBhvr>
                                      <p:to>
                                        <p:strVal val="visible"/>
                                      </p:to>
                                    </p:set>
                                    <p:anim calcmode="lin" valueType="num">
                                      <p:cBhvr additive="base">
                                        <p:cTn dur="500"/>
                                        <p:tgtEl>
                                          <p:spTgt spid="1307">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quity">
  <a:themeElements>
    <a:clrScheme name="default">
      <a:dk1>
        <a:srgbClr val="000000"/>
      </a:dk1>
      <a:lt1>
        <a:srgbClr val="FFFFFF"/>
      </a:lt1>
      <a:dk2>
        <a:srgbClr val="696464"/>
      </a:dk2>
      <a:lt2>
        <a:srgbClr val="E9E5DC"/>
      </a:lt2>
      <a:accent1>
        <a:srgbClr val="D34817"/>
      </a:accent1>
      <a:accent2>
        <a:srgbClr val="9B2D1F"/>
      </a:accent2>
      <a:accent3>
        <a:srgbClr val="FFFFFF"/>
      </a:accent3>
      <a:accent4>
        <a:srgbClr val="D34817"/>
      </a:accent4>
      <a:accent5>
        <a:srgbClr val="9B2D1F"/>
      </a:accent5>
      <a:accent6>
        <a:srgbClr val="FFFFFF"/>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7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6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5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4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